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4"/>
  </p:notesMasterIdLst>
  <p:sldIdLst>
    <p:sldId id="256" r:id="rId5"/>
    <p:sldId id="257" r:id="rId6"/>
    <p:sldId id="271"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268" r:id="rId22"/>
    <p:sldId id="300" r:id="rId23"/>
    <p:sldId id="266" r:id="rId24"/>
    <p:sldId id="267" r:id="rId25"/>
    <p:sldId id="269" r:id="rId26"/>
    <p:sldId id="270" r:id="rId27"/>
    <p:sldId id="301" r:id="rId28"/>
    <p:sldId id="272" r:id="rId29"/>
    <p:sldId id="273" r:id="rId30"/>
    <p:sldId id="302" r:id="rId31"/>
    <p:sldId id="303" r:id="rId32"/>
    <p:sldId id="274" r:id="rId33"/>
    <p:sldId id="275" r:id="rId34"/>
    <p:sldId id="276" r:id="rId35"/>
    <p:sldId id="277" r:id="rId36"/>
    <p:sldId id="278" r:id="rId37"/>
    <p:sldId id="279" r:id="rId38"/>
    <p:sldId id="280" r:id="rId39"/>
    <p:sldId id="281" r:id="rId40"/>
    <p:sldId id="282" r:id="rId41"/>
    <p:sldId id="304" r:id="rId42"/>
    <p:sldId id="283" r:id="rId43"/>
    <p:sldId id="284" r:id="rId44"/>
    <p:sldId id="285"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265"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414" r:id="rId104"/>
    <p:sldId id="415" r:id="rId105"/>
    <p:sldId id="416" r:id="rId106"/>
    <p:sldId id="417" r:id="rId107"/>
    <p:sldId id="418" r:id="rId108"/>
    <p:sldId id="419" r:id="rId109"/>
    <p:sldId id="420" r:id="rId110"/>
    <p:sldId id="421" r:id="rId111"/>
    <p:sldId id="422" r:id="rId112"/>
    <p:sldId id="413" r:id="rId113"/>
    <p:sldId id="423" r:id="rId114"/>
    <p:sldId id="424" r:id="rId115"/>
    <p:sldId id="425" r:id="rId116"/>
    <p:sldId id="426" r:id="rId117"/>
    <p:sldId id="427" r:id="rId118"/>
    <p:sldId id="428" r:id="rId119"/>
    <p:sldId id="429" r:id="rId120"/>
    <p:sldId id="430" r:id="rId121"/>
    <p:sldId id="431" r:id="rId122"/>
    <p:sldId id="432" r:id="rId123"/>
    <p:sldId id="433" r:id="rId124"/>
    <p:sldId id="434" r:id="rId125"/>
    <p:sldId id="460" r:id="rId126"/>
    <p:sldId id="461" r:id="rId127"/>
    <p:sldId id="462" r:id="rId128"/>
    <p:sldId id="463" r:id="rId129"/>
    <p:sldId id="469" r:id="rId130"/>
    <p:sldId id="470" r:id="rId131"/>
    <p:sldId id="471" r:id="rId132"/>
    <p:sldId id="472" r:id="rId133"/>
    <p:sldId id="473" r:id="rId134"/>
    <p:sldId id="474" r:id="rId135"/>
    <p:sldId id="475" r:id="rId136"/>
    <p:sldId id="476" r:id="rId137"/>
    <p:sldId id="477" r:id="rId138"/>
    <p:sldId id="478" r:id="rId139"/>
    <p:sldId id="481" r:id="rId140"/>
    <p:sldId id="482" r:id="rId141"/>
    <p:sldId id="483" r:id="rId142"/>
    <p:sldId id="484"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703DF5-EDA0-4CA2-B5C4-8A87ABB4A7CA}" v="18" dt="2020-04-28T15:01:54.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724"/>
  </p:normalViewPr>
  <p:slideViewPr>
    <p:cSldViewPr snapToGrid="0" snapToObjects="1">
      <p:cViewPr varScale="1">
        <p:scale>
          <a:sx n="92" d="100"/>
          <a:sy n="92" d="100"/>
        </p:scale>
        <p:origin x="494"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microsoft.com/office/2015/10/relationships/revisionInfo" Target="revisionInfo.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notesMaster" Target="notesMasters/notesMaster1.xml"/><Relationship Id="rId90" Type="http://schemas.openxmlformats.org/officeDocument/2006/relationships/slide" Target="slides/slide8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8T02:42:22.021"/>
    </inkml:context>
    <inkml:brush xml:id="br0">
      <inkml:brushProperty name="width" value="0.05" units="cm"/>
      <inkml:brushProperty name="height" value="0.05" units="cm"/>
    </inkml:brush>
  </inkml:definitions>
  <inkml:trace contextRef="#ctx0" brushRef="#br0">16 31 6445 0 0,'0'0'3371'0'0,"-2"-5"-3306"0"0,-9-16-30 0 0,9 16-83 0 0,2 40-4120 0 0,8-12 1903 0 0,-3-15 1070 0 0,-5-11 17 0 0,-13-60 116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A3F4C-5C77-4AB2-AA9F-8016908D2A86}" type="datetimeFigureOut">
              <a:rPr lang="en-US" smtClean="0"/>
              <a:t>3/4/2023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543910-F30A-4CA1-9337-E1A1703D289A}" type="slidenum">
              <a:rPr lang="en-US" smtClean="0"/>
              <a:t>‹#›</a:t>
            </a:fld>
            <a:endParaRPr lang="en-US"/>
          </a:p>
        </p:txBody>
      </p:sp>
    </p:spTree>
    <p:extLst>
      <p:ext uri="{BB962C8B-B14F-4D97-AF65-F5344CB8AC3E}">
        <p14:creationId xmlns:p14="http://schemas.microsoft.com/office/powerpoint/2010/main" val="1666945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4BB06F-285D-49AD-B98B-A4F3C0F72EE9}" type="slidenum">
              <a:rPr lang="en-US" smtClean="0"/>
              <a:t>69</a:t>
            </a:fld>
            <a:endParaRPr lang="en-US"/>
          </a:p>
        </p:txBody>
      </p:sp>
    </p:spTree>
    <p:extLst>
      <p:ext uri="{BB962C8B-B14F-4D97-AF65-F5344CB8AC3E}">
        <p14:creationId xmlns:p14="http://schemas.microsoft.com/office/powerpoint/2010/main" val="1191706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A0F3FF27-31B1-41C2-9C66-92AEC9BC860F}"/>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A05C7A10-6AEC-4EA6-9956-67C45021DF3A}" type="slidenum">
              <a:rPr lang="en-GB" altLang="en-US" sz="1200" b="0">
                <a:latin typeface="Times New Roman" panose="02020603050405020304" pitchFamily="18" charset="0"/>
              </a:rPr>
              <a:pPr/>
              <a:t>130</a:t>
            </a:fld>
            <a:endParaRPr lang="en-GB" altLang="en-US" sz="1200" b="0">
              <a:latin typeface="Times New Roman" panose="02020603050405020304" pitchFamily="18" charset="0"/>
            </a:endParaRPr>
          </a:p>
        </p:txBody>
      </p:sp>
      <p:sp>
        <p:nvSpPr>
          <p:cNvPr id="20483" name="Rectangle 2">
            <a:extLst>
              <a:ext uri="{FF2B5EF4-FFF2-40B4-BE49-F238E27FC236}">
                <a16:creationId xmlns:a16="http://schemas.microsoft.com/office/drawing/2014/main" id="{67516DA0-562A-4820-9B87-3456D84EEC4C}"/>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DB88084C-263C-40FD-84A7-0D0380CA9653}"/>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47227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8CC219A8-00DA-41F3-A5FF-11734B85E8BF}"/>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E7D89A6A-D484-4146-923E-737475081E27}" type="slidenum">
              <a:rPr lang="en-GB" altLang="en-US" sz="1200" b="0">
                <a:latin typeface="Times New Roman" panose="02020603050405020304" pitchFamily="18" charset="0"/>
              </a:rPr>
              <a:pPr/>
              <a:t>131</a:t>
            </a:fld>
            <a:endParaRPr lang="en-GB" altLang="en-US" sz="1200" b="0">
              <a:latin typeface="Times New Roman" panose="02020603050405020304" pitchFamily="18" charset="0"/>
            </a:endParaRPr>
          </a:p>
        </p:txBody>
      </p:sp>
      <p:sp>
        <p:nvSpPr>
          <p:cNvPr id="22531" name="Rectangle 2">
            <a:extLst>
              <a:ext uri="{FF2B5EF4-FFF2-40B4-BE49-F238E27FC236}">
                <a16:creationId xmlns:a16="http://schemas.microsoft.com/office/drawing/2014/main" id="{CFAEA866-EA21-4E90-AAB5-427B10120B77}"/>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B4EDC481-A2F5-4AFE-9269-A1D086754B98}"/>
              </a:ext>
            </a:extLst>
          </p:cNvPr>
          <p:cNvSpPr>
            <a:spLocks noGrp="1" noChangeArrowheads="1"/>
          </p:cNvSpPr>
          <p:nvPr>
            <p:ph type="body" idx="1"/>
          </p:nvPr>
        </p:nvSpPr>
        <p:spPr>
          <a:noFill/>
        </p:spPr>
        <p:txBody>
          <a:bodyPr/>
          <a:lstStyle/>
          <a:p>
            <a:r>
              <a:rPr lang="en-GB" altLang="en-US"/>
              <a:t>Insert def box page 146</a:t>
            </a:r>
          </a:p>
        </p:txBody>
      </p:sp>
    </p:spTree>
    <p:extLst>
      <p:ext uri="{BB962C8B-B14F-4D97-AF65-F5344CB8AC3E}">
        <p14:creationId xmlns:p14="http://schemas.microsoft.com/office/powerpoint/2010/main" val="1119352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1B8FB8B8-2DAB-49C0-80A2-A40F25907172}"/>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9CC938B6-9543-4A87-A073-BC933F4A39BB}" type="slidenum">
              <a:rPr lang="en-GB" altLang="en-US" sz="1200" b="0">
                <a:latin typeface="Times New Roman" panose="02020603050405020304" pitchFamily="18" charset="0"/>
              </a:rPr>
              <a:pPr/>
              <a:t>132</a:t>
            </a:fld>
            <a:endParaRPr lang="en-GB" altLang="en-US" sz="1200" b="0">
              <a:latin typeface="Times New Roman" panose="02020603050405020304" pitchFamily="18" charset="0"/>
            </a:endParaRPr>
          </a:p>
        </p:txBody>
      </p:sp>
      <p:sp>
        <p:nvSpPr>
          <p:cNvPr id="24579" name="Rectangle 2">
            <a:extLst>
              <a:ext uri="{FF2B5EF4-FFF2-40B4-BE49-F238E27FC236}">
                <a16:creationId xmlns:a16="http://schemas.microsoft.com/office/drawing/2014/main" id="{EBE9616E-AE4A-43C7-A0CB-B1FAAA2D50E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876B7FDE-B3DE-43F5-8534-816950B76695}"/>
              </a:ext>
            </a:extLst>
          </p:cNvPr>
          <p:cNvSpPr>
            <a:spLocks noGrp="1" noChangeArrowheads="1"/>
          </p:cNvSpPr>
          <p:nvPr>
            <p:ph type="body" idx="1"/>
          </p:nvPr>
        </p:nvSpPr>
        <p:spPr>
          <a:noFill/>
        </p:spPr>
        <p:txBody>
          <a:bodyPr/>
          <a:lstStyle/>
          <a:p>
            <a:r>
              <a:rPr lang="en-GB" altLang="en-US"/>
              <a:t>Insert def box, pg 147</a:t>
            </a:r>
          </a:p>
        </p:txBody>
      </p:sp>
    </p:spTree>
    <p:extLst>
      <p:ext uri="{BB962C8B-B14F-4D97-AF65-F5344CB8AC3E}">
        <p14:creationId xmlns:p14="http://schemas.microsoft.com/office/powerpoint/2010/main" val="394649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551C194B-0086-4F91-A317-A426168DC327}"/>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66163082-018D-4EE2-BD29-27D1DCB1AE15}" type="slidenum">
              <a:rPr lang="en-GB" altLang="en-US" sz="1200" b="0">
                <a:latin typeface="Times New Roman" panose="02020603050405020304" pitchFamily="18" charset="0"/>
              </a:rPr>
              <a:pPr/>
              <a:t>133</a:t>
            </a:fld>
            <a:endParaRPr lang="en-GB" altLang="en-US" sz="1200" b="0">
              <a:latin typeface="Times New Roman" panose="02020603050405020304" pitchFamily="18" charset="0"/>
            </a:endParaRPr>
          </a:p>
        </p:txBody>
      </p:sp>
      <p:sp>
        <p:nvSpPr>
          <p:cNvPr id="26627" name="Rectangle 2">
            <a:extLst>
              <a:ext uri="{FF2B5EF4-FFF2-40B4-BE49-F238E27FC236}">
                <a16:creationId xmlns:a16="http://schemas.microsoft.com/office/drawing/2014/main" id="{15B540C7-6695-4991-AAAD-D0B16C266DFC}"/>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23E8A755-CCC0-4B7D-A6C3-31B7128AA7AE}"/>
              </a:ext>
            </a:extLst>
          </p:cNvPr>
          <p:cNvSpPr>
            <a:spLocks noGrp="1" noChangeArrowheads="1"/>
          </p:cNvSpPr>
          <p:nvPr>
            <p:ph type="body" idx="1"/>
          </p:nvPr>
        </p:nvSpPr>
        <p:spPr>
          <a:noFill/>
        </p:spPr>
        <p:txBody>
          <a:bodyPr/>
          <a:lstStyle/>
          <a:p>
            <a:r>
              <a:rPr lang="en-GB" altLang="en-US"/>
              <a:t>Insert def box, pg 148</a:t>
            </a:r>
          </a:p>
        </p:txBody>
      </p:sp>
    </p:spTree>
    <p:extLst>
      <p:ext uri="{BB962C8B-B14F-4D97-AF65-F5344CB8AC3E}">
        <p14:creationId xmlns:p14="http://schemas.microsoft.com/office/powerpoint/2010/main" val="4051285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21423AA1-B48E-4B0E-A393-32CEEBE1D805}"/>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88DF755D-B321-4338-965A-74105B4B04B8}" type="slidenum">
              <a:rPr lang="en-GB" altLang="en-US" sz="1200" b="0">
                <a:latin typeface="Times New Roman" panose="02020603050405020304" pitchFamily="18" charset="0"/>
              </a:rPr>
              <a:pPr/>
              <a:t>134</a:t>
            </a:fld>
            <a:endParaRPr lang="en-GB" altLang="en-US" sz="1200" b="0">
              <a:latin typeface="Times New Roman" panose="02020603050405020304" pitchFamily="18" charset="0"/>
            </a:endParaRPr>
          </a:p>
        </p:txBody>
      </p:sp>
      <p:sp>
        <p:nvSpPr>
          <p:cNvPr id="28675" name="Rectangle 2">
            <a:extLst>
              <a:ext uri="{FF2B5EF4-FFF2-40B4-BE49-F238E27FC236}">
                <a16:creationId xmlns:a16="http://schemas.microsoft.com/office/drawing/2014/main" id="{9E09F7ED-EF28-42B5-A6E6-D08D2F50519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24775075-6F1E-4311-880B-FA3A79DEF97E}"/>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27327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95E1DC3-3FA9-4E1D-85F6-92DF73541D0C}"/>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B5C811B3-FBA5-4A37-B6F7-3C4BCA040691}" type="slidenum">
              <a:rPr lang="en-GB" altLang="en-US" sz="1200" b="0">
                <a:latin typeface="Times New Roman" panose="02020603050405020304" pitchFamily="18" charset="0"/>
              </a:rPr>
              <a:pPr/>
              <a:t>135</a:t>
            </a:fld>
            <a:endParaRPr lang="en-GB" altLang="en-US" sz="1200" b="0">
              <a:latin typeface="Times New Roman" panose="02020603050405020304" pitchFamily="18" charset="0"/>
            </a:endParaRPr>
          </a:p>
        </p:txBody>
      </p:sp>
      <p:sp>
        <p:nvSpPr>
          <p:cNvPr id="30723" name="Rectangle 2">
            <a:extLst>
              <a:ext uri="{FF2B5EF4-FFF2-40B4-BE49-F238E27FC236}">
                <a16:creationId xmlns:a16="http://schemas.microsoft.com/office/drawing/2014/main" id="{9DFDAB4C-6E03-49D0-B532-46D23475BA53}"/>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3CFAFD6-7611-4D33-B80E-6E1CA57F16A3}"/>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089166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B62BF8D1-EB41-4C1B-A835-8600FE677166}"/>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91560937-6152-473C-8258-F1DD2424E19C}" type="slidenum">
              <a:rPr lang="en-GB" altLang="en-US" sz="1200" b="0">
                <a:latin typeface="Times New Roman" panose="02020603050405020304" pitchFamily="18" charset="0"/>
              </a:rPr>
              <a:pPr/>
              <a:t>136</a:t>
            </a:fld>
            <a:endParaRPr lang="en-GB" altLang="en-US" sz="1200" b="0">
              <a:latin typeface="Times New Roman" panose="02020603050405020304" pitchFamily="18" charset="0"/>
            </a:endParaRPr>
          </a:p>
        </p:txBody>
      </p:sp>
      <p:sp>
        <p:nvSpPr>
          <p:cNvPr id="32771" name="Rectangle 2">
            <a:extLst>
              <a:ext uri="{FF2B5EF4-FFF2-40B4-BE49-F238E27FC236}">
                <a16:creationId xmlns:a16="http://schemas.microsoft.com/office/drawing/2014/main" id="{3FB694F1-8771-4AAC-B864-905406B5D865}"/>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8F63E9A0-354E-4C4D-AF9F-D1083C881B7E}"/>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233261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1C8A71FD-7548-4466-81E4-3A39E2282D24}"/>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7BB1DA42-73A8-4C2A-8710-90F778300C46}" type="slidenum">
              <a:rPr lang="en-GB" altLang="en-US" sz="1200" b="0">
                <a:latin typeface="Times New Roman" panose="02020603050405020304" pitchFamily="18" charset="0"/>
              </a:rPr>
              <a:pPr/>
              <a:t>137</a:t>
            </a:fld>
            <a:endParaRPr lang="en-GB" altLang="en-US" sz="1200" b="0">
              <a:latin typeface="Times New Roman" panose="02020603050405020304" pitchFamily="18" charset="0"/>
            </a:endParaRPr>
          </a:p>
        </p:txBody>
      </p:sp>
      <p:sp>
        <p:nvSpPr>
          <p:cNvPr id="34819" name="Rectangle 2">
            <a:extLst>
              <a:ext uri="{FF2B5EF4-FFF2-40B4-BE49-F238E27FC236}">
                <a16:creationId xmlns:a16="http://schemas.microsoft.com/office/drawing/2014/main" id="{C5D50109-A77B-45DB-BD3C-ED4EE98A241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82278A7D-E01B-48C4-BC38-1A847749374D}"/>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97407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ABBC4925-11C1-4ED7-9375-96FDA88CB9F2}"/>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180B1D7E-8FCC-4A07-B22C-28E92D35B715}" type="slidenum">
              <a:rPr lang="en-GB" altLang="en-US" sz="1200" b="0">
                <a:latin typeface="Times New Roman" panose="02020603050405020304" pitchFamily="18" charset="0"/>
              </a:rPr>
              <a:pPr/>
              <a:t>138</a:t>
            </a:fld>
            <a:endParaRPr lang="en-GB" altLang="en-US" sz="1200" b="0">
              <a:latin typeface="Times New Roman" panose="02020603050405020304" pitchFamily="18" charset="0"/>
            </a:endParaRPr>
          </a:p>
        </p:txBody>
      </p:sp>
      <p:sp>
        <p:nvSpPr>
          <p:cNvPr id="36867" name="Rectangle 2">
            <a:extLst>
              <a:ext uri="{FF2B5EF4-FFF2-40B4-BE49-F238E27FC236}">
                <a16:creationId xmlns:a16="http://schemas.microsoft.com/office/drawing/2014/main" id="{7D308426-F0E7-4D43-87EB-A95FA0E50711}"/>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CA0F8E11-F271-487F-8C3E-C44DDC510BA1}"/>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122049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D0EEFF32-BE4A-4891-9739-1DD474417F96}"/>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3A432EB8-7C64-4AFF-A26E-FB5D0243B49B}" type="slidenum">
              <a:rPr lang="en-GB" altLang="en-US" sz="1200" b="0">
                <a:latin typeface="Times New Roman" panose="02020603050405020304" pitchFamily="18" charset="0"/>
              </a:rPr>
              <a:pPr/>
              <a:t>139</a:t>
            </a:fld>
            <a:endParaRPr lang="en-GB" altLang="en-US" sz="1200" b="0">
              <a:latin typeface="Times New Roman" panose="02020603050405020304" pitchFamily="18" charset="0"/>
            </a:endParaRPr>
          </a:p>
        </p:txBody>
      </p:sp>
      <p:sp>
        <p:nvSpPr>
          <p:cNvPr id="38915" name="Rectangle 2">
            <a:extLst>
              <a:ext uri="{FF2B5EF4-FFF2-40B4-BE49-F238E27FC236}">
                <a16:creationId xmlns:a16="http://schemas.microsoft.com/office/drawing/2014/main" id="{34E75AC6-993C-462A-8829-51AF801394D6}"/>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A00E8494-CB6A-41A0-BC4A-6016155FA6E9}"/>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451912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4BB06F-285D-49AD-B98B-A4F3C0F72EE9}" type="slidenum">
              <a:rPr lang="en-US" smtClean="0"/>
              <a:t>77</a:t>
            </a:fld>
            <a:endParaRPr lang="en-US"/>
          </a:p>
        </p:txBody>
      </p:sp>
    </p:spTree>
    <p:extLst>
      <p:ext uri="{BB962C8B-B14F-4D97-AF65-F5344CB8AC3E}">
        <p14:creationId xmlns:p14="http://schemas.microsoft.com/office/powerpoint/2010/main" val="310118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E71FF912-B03C-422C-BC48-220F7F8906D6}"/>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1AEAB4AE-823A-474C-A7F8-7F726CD21DA9}" type="slidenum">
              <a:rPr lang="en-GB" altLang="en-US" sz="1200" b="0">
                <a:latin typeface="Times New Roman" panose="02020603050405020304" pitchFamily="18" charset="0"/>
              </a:rPr>
              <a:pPr/>
              <a:t>123</a:t>
            </a:fld>
            <a:endParaRPr lang="en-GB" altLang="en-US" sz="1200" b="0">
              <a:latin typeface="Times New Roman" panose="02020603050405020304" pitchFamily="18" charset="0"/>
            </a:endParaRPr>
          </a:p>
        </p:txBody>
      </p:sp>
      <p:sp>
        <p:nvSpPr>
          <p:cNvPr id="6147" name="Rectangle 2">
            <a:extLst>
              <a:ext uri="{FF2B5EF4-FFF2-40B4-BE49-F238E27FC236}">
                <a16:creationId xmlns:a16="http://schemas.microsoft.com/office/drawing/2014/main" id="{D8245B1B-4B28-4855-A734-FEA39F2C648E}"/>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6A046FCB-C21D-427F-B6A6-296858117132}"/>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40854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57E836A0-EEFB-4CE7-A718-D58F72734F5B}"/>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C5E7080B-5163-478E-8CED-1BF1B9D4AE6A}" type="slidenum">
              <a:rPr lang="en-GB" altLang="en-US" sz="1200" b="0">
                <a:latin typeface="Times New Roman" panose="02020603050405020304" pitchFamily="18" charset="0"/>
              </a:rPr>
              <a:pPr/>
              <a:t>124</a:t>
            </a:fld>
            <a:endParaRPr lang="en-GB" altLang="en-US" sz="1200" b="0">
              <a:latin typeface="Times New Roman" panose="02020603050405020304" pitchFamily="18" charset="0"/>
            </a:endParaRPr>
          </a:p>
        </p:txBody>
      </p:sp>
      <p:sp>
        <p:nvSpPr>
          <p:cNvPr id="8195" name="Rectangle 2">
            <a:extLst>
              <a:ext uri="{FF2B5EF4-FFF2-40B4-BE49-F238E27FC236}">
                <a16:creationId xmlns:a16="http://schemas.microsoft.com/office/drawing/2014/main" id="{6A29460F-9D4E-4477-BCEE-EE34440A0911}"/>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F78FD091-3707-46D7-B129-B4737CED20F4}"/>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84979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14DBFFA5-5274-4812-9D56-A5A87ECD1696}"/>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D5E7CA9D-EEDA-4E31-B1D7-3EA479F32ABE}" type="slidenum">
              <a:rPr lang="en-GB" altLang="en-US" sz="1200" b="0">
                <a:latin typeface="Times New Roman" panose="02020603050405020304" pitchFamily="18" charset="0"/>
              </a:rPr>
              <a:pPr/>
              <a:t>125</a:t>
            </a:fld>
            <a:endParaRPr lang="en-GB" altLang="en-US" sz="1200" b="0">
              <a:latin typeface="Times New Roman" panose="02020603050405020304" pitchFamily="18" charset="0"/>
            </a:endParaRPr>
          </a:p>
        </p:txBody>
      </p:sp>
      <p:sp>
        <p:nvSpPr>
          <p:cNvPr id="10243" name="Rectangle 2">
            <a:extLst>
              <a:ext uri="{FF2B5EF4-FFF2-40B4-BE49-F238E27FC236}">
                <a16:creationId xmlns:a16="http://schemas.microsoft.com/office/drawing/2014/main" id="{2A59CD9E-9B07-4E25-AA4D-D66FD473B1C2}"/>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CFB26652-1464-4514-819B-D3A7F6CDC565}"/>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293849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9826E2BB-2400-4614-A0B7-0E91EACA4C6E}"/>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E0CF7389-6B55-487A-94CF-13E672160A45}" type="slidenum">
              <a:rPr lang="en-GB" altLang="en-US" sz="1200" b="0">
                <a:latin typeface="Times New Roman" panose="02020603050405020304" pitchFamily="18" charset="0"/>
              </a:rPr>
              <a:pPr/>
              <a:t>126</a:t>
            </a:fld>
            <a:endParaRPr lang="en-GB" altLang="en-US" sz="1200" b="0">
              <a:latin typeface="Times New Roman" panose="02020603050405020304" pitchFamily="18" charset="0"/>
            </a:endParaRPr>
          </a:p>
        </p:txBody>
      </p:sp>
      <p:sp>
        <p:nvSpPr>
          <p:cNvPr id="12291" name="Rectangle 2">
            <a:extLst>
              <a:ext uri="{FF2B5EF4-FFF2-40B4-BE49-F238E27FC236}">
                <a16:creationId xmlns:a16="http://schemas.microsoft.com/office/drawing/2014/main" id="{D1ED891B-D6CC-4DFB-8E96-118B90883B76}"/>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3E374492-A80F-4E05-BAC2-20580AFD345B}"/>
              </a:ext>
            </a:extLst>
          </p:cNvPr>
          <p:cNvSpPr>
            <a:spLocks noGrp="1" noChangeArrowheads="1"/>
          </p:cNvSpPr>
          <p:nvPr>
            <p:ph type="body" idx="1"/>
          </p:nvPr>
        </p:nvSpPr>
        <p:spPr>
          <a:noFill/>
        </p:spPr>
        <p:txBody>
          <a:bodyPr/>
          <a:lstStyle/>
          <a:p>
            <a:r>
              <a:rPr lang="en-GB" altLang="en-US"/>
              <a:t>Insert fig 4.12</a:t>
            </a:r>
          </a:p>
        </p:txBody>
      </p:sp>
    </p:spTree>
    <p:extLst>
      <p:ext uri="{BB962C8B-B14F-4D97-AF65-F5344CB8AC3E}">
        <p14:creationId xmlns:p14="http://schemas.microsoft.com/office/powerpoint/2010/main" val="814037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E871506A-2633-44B2-A70C-E25522120770}"/>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D740553A-5A99-40F8-917F-F7C56D876203}" type="slidenum">
              <a:rPr lang="en-GB" altLang="en-US" sz="1200" b="0">
                <a:latin typeface="Times New Roman" panose="02020603050405020304" pitchFamily="18" charset="0"/>
              </a:rPr>
              <a:pPr/>
              <a:t>127</a:t>
            </a:fld>
            <a:endParaRPr lang="en-GB" altLang="en-US" sz="1200" b="0">
              <a:latin typeface="Times New Roman" panose="02020603050405020304" pitchFamily="18" charset="0"/>
            </a:endParaRPr>
          </a:p>
        </p:txBody>
      </p:sp>
      <p:sp>
        <p:nvSpPr>
          <p:cNvPr id="14339" name="Rectangle 2">
            <a:extLst>
              <a:ext uri="{FF2B5EF4-FFF2-40B4-BE49-F238E27FC236}">
                <a16:creationId xmlns:a16="http://schemas.microsoft.com/office/drawing/2014/main" id="{CFDDDD6C-C306-4A18-922A-4C921C99650E}"/>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B9D877FA-FF20-4B6F-B3D1-4045D2209CCE}"/>
              </a:ext>
            </a:extLst>
          </p:cNvPr>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569720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130FBDE3-F134-440D-B815-A3C0D58C6625}"/>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B0F95574-D03C-48FB-83B7-B2D3925914C1}" type="slidenum">
              <a:rPr lang="en-GB" altLang="en-US" sz="1200" b="0">
                <a:latin typeface="Times New Roman" panose="02020603050405020304" pitchFamily="18" charset="0"/>
              </a:rPr>
              <a:pPr/>
              <a:t>128</a:t>
            </a:fld>
            <a:endParaRPr lang="en-GB" altLang="en-US" sz="1200" b="0">
              <a:latin typeface="Times New Roman" panose="02020603050405020304" pitchFamily="18" charset="0"/>
            </a:endParaRPr>
          </a:p>
        </p:txBody>
      </p:sp>
      <p:sp>
        <p:nvSpPr>
          <p:cNvPr id="16387" name="Rectangle 2">
            <a:extLst>
              <a:ext uri="{FF2B5EF4-FFF2-40B4-BE49-F238E27FC236}">
                <a16:creationId xmlns:a16="http://schemas.microsoft.com/office/drawing/2014/main" id="{1EF335FA-B134-4ECE-A7F6-669048D1C07E}"/>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14C0495D-B098-4412-B79B-4ADE5321C9A3}"/>
              </a:ext>
            </a:extLst>
          </p:cNvPr>
          <p:cNvSpPr>
            <a:spLocks noGrp="1" noChangeArrowheads="1"/>
          </p:cNvSpPr>
          <p:nvPr>
            <p:ph type="body" idx="1"/>
          </p:nvPr>
        </p:nvSpPr>
        <p:spPr>
          <a:noFill/>
        </p:spPr>
        <p:txBody>
          <a:bodyPr/>
          <a:lstStyle/>
          <a:p>
            <a:r>
              <a:rPr lang="en-GB" altLang="en-US"/>
              <a:t>Insert fig 4.15</a:t>
            </a:r>
          </a:p>
        </p:txBody>
      </p:sp>
    </p:spTree>
    <p:extLst>
      <p:ext uri="{BB962C8B-B14F-4D97-AF65-F5344CB8AC3E}">
        <p14:creationId xmlns:p14="http://schemas.microsoft.com/office/powerpoint/2010/main" val="53965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64FEF7D5-FC50-46AA-BDD2-4935C90C48D4}"/>
              </a:ext>
            </a:extLst>
          </p:cNvPr>
          <p:cNvSpPr>
            <a:spLocks noGrp="1" noChangeArrowheads="1"/>
          </p:cNvSpPr>
          <p:nvPr>
            <p:ph type="sldNum" sz="quarter" idx="5"/>
          </p:nvPr>
        </p:nvSpPr>
        <p:spPr>
          <a:noFill/>
        </p:spPr>
        <p:txBody>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fld id="{DE1E3699-A3C1-43D6-BAC8-8A543C35DA37}" type="slidenum">
              <a:rPr lang="en-GB" altLang="en-US" sz="1200" b="0">
                <a:latin typeface="Times New Roman" panose="02020603050405020304" pitchFamily="18" charset="0"/>
              </a:rPr>
              <a:pPr/>
              <a:t>129</a:t>
            </a:fld>
            <a:endParaRPr lang="en-GB" altLang="en-US" sz="1200" b="0">
              <a:latin typeface="Times New Roman" panose="02020603050405020304" pitchFamily="18" charset="0"/>
            </a:endParaRPr>
          </a:p>
        </p:txBody>
      </p:sp>
      <p:sp>
        <p:nvSpPr>
          <p:cNvPr id="18435" name="Rectangle 2">
            <a:extLst>
              <a:ext uri="{FF2B5EF4-FFF2-40B4-BE49-F238E27FC236}">
                <a16:creationId xmlns:a16="http://schemas.microsoft.com/office/drawing/2014/main" id="{246D1129-055C-4FEF-9FD1-B226BFF02D55}"/>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7142B861-979D-407C-B649-97649D49DA8D}"/>
              </a:ext>
            </a:extLst>
          </p:cNvPr>
          <p:cNvSpPr>
            <a:spLocks noGrp="1" noChangeArrowheads="1"/>
          </p:cNvSpPr>
          <p:nvPr>
            <p:ph type="body" idx="1"/>
          </p:nvPr>
        </p:nvSpPr>
        <p:spPr>
          <a:noFill/>
        </p:spPr>
        <p:txBody>
          <a:bodyPr/>
          <a:lstStyle/>
          <a:p>
            <a:r>
              <a:rPr lang="en-GB" altLang="en-US"/>
              <a:t>Insert fig 4.16</a:t>
            </a:r>
          </a:p>
        </p:txBody>
      </p:sp>
    </p:spTree>
    <p:extLst>
      <p:ext uri="{BB962C8B-B14F-4D97-AF65-F5344CB8AC3E}">
        <p14:creationId xmlns:p14="http://schemas.microsoft.com/office/powerpoint/2010/main" val="1770494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251665B-C24A-4702-B522-6A4334602E03}"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16"/>
          <p:cNvGrpSpPr/>
          <p:nvPr/>
        </p:nvGrpSpPr>
        <p:grpSpPr>
          <a:xfrm>
            <a:off x="284163" y="1906542"/>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421341" y="449005"/>
            <a:ext cx="7808976" cy="1088136"/>
          </a:xfrm>
          <a:noFill/>
        </p:spPr>
        <p:txBody>
          <a:bodyPr vert="horz" lIns="91440" tIns="45720" rIns="91440" bIns="45720" rtlCol="0" anchor="b" anchorCtr="0">
            <a:normAutofit/>
          </a:bodyPr>
          <a:lstStyle>
            <a:lvl1pPr marL="0" algn="l" defTabSz="914400" rtl="0" eaLnBrk="1" latinLnBrk="0" hangingPunct="1">
              <a:lnSpc>
                <a:spcPts val="4600"/>
              </a:lnSpc>
              <a:spcBef>
                <a:spcPct val="0"/>
              </a:spcBef>
              <a:buNone/>
              <a:defRPr sz="4200" kern="1200">
                <a:solidFill>
                  <a:schemeClr val="bg1"/>
                </a:solidFill>
                <a:latin typeface="+mj-lt"/>
                <a:ea typeface="+mj-ea"/>
                <a:cs typeface="+mj-cs"/>
              </a:defRPr>
            </a:lvl1pPr>
          </a:lstStyle>
          <a:p>
            <a:r>
              <a:rPr lang="fi-FI"/>
              <a:t>Click to edit Master title style</a:t>
            </a:r>
            <a:endParaRPr/>
          </a:p>
        </p:txBody>
      </p:sp>
      <p:sp>
        <p:nvSpPr>
          <p:cNvPr id="3" name="Subtitle 2"/>
          <p:cNvSpPr>
            <a:spLocks noGrp="1"/>
          </p:cNvSpPr>
          <p:nvPr>
            <p:ph type="subTitle" idx="1"/>
          </p:nvPr>
        </p:nvSpPr>
        <p:spPr>
          <a:xfrm>
            <a:off x="476205" y="1532427"/>
            <a:ext cx="7754112" cy="484632"/>
          </a:xfr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sp>
        <p:nvSpPr>
          <p:cNvPr id="13" name="Rectangle 12"/>
          <p:cNvSpPr/>
          <p:nvPr/>
        </p:nvSpPr>
        <p:spPr>
          <a:xfrm>
            <a:off x="284163" y="6227064"/>
            <a:ext cx="8574087" cy="173736"/>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26" name="Picture 2" descr="Image result for AIUB logo">
            <a:extLst>
              <a:ext uri="{FF2B5EF4-FFF2-40B4-BE49-F238E27FC236}">
                <a16:creationId xmlns:a16="http://schemas.microsoft.com/office/drawing/2014/main" id="{CF3BFD94-6180-4B73-8361-A4B02BAD1757}"/>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438596" y="459899"/>
            <a:ext cx="1419654" cy="1428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8941" y="1298762"/>
            <a:ext cx="4069080" cy="1162050"/>
          </a:xfrm>
          <a:noFill/>
        </p:spPr>
        <p:txBody>
          <a:bodyPr anchor="b">
            <a:noAutofit/>
          </a:bodyPr>
          <a:lstStyle>
            <a:lvl1pPr algn="ctr">
              <a:defRPr sz="3200" b="1">
                <a:solidFill>
                  <a:schemeClr val="accent2"/>
                </a:solidFill>
              </a:defRPr>
            </a:lvl1pPr>
          </a:lstStyle>
          <a:p>
            <a:r>
              <a:rPr lang="fi-FI"/>
              <a:t>Click to edit Master title style</a:t>
            </a:r>
            <a:endParaRPr/>
          </a:p>
        </p:txBody>
      </p:sp>
      <p:sp>
        <p:nvSpPr>
          <p:cNvPr id="3" name="Content Placeholder 2"/>
          <p:cNvSpPr>
            <a:spLocks noGrp="1"/>
          </p:cNvSpPr>
          <p:nvPr>
            <p:ph idx="1"/>
          </p:nvPr>
        </p:nvSpPr>
        <p:spPr>
          <a:xfrm>
            <a:off x="4783567" y="914400"/>
            <a:ext cx="4069080"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Text Placeholder 3"/>
          <p:cNvSpPr>
            <a:spLocks noGrp="1"/>
          </p:cNvSpPr>
          <p:nvPr>
            <p:ph type="body" sz="half" idx="2"/>
          </p:nvPr>
        </p:nvSpPr>
        <p:spPr>
          <a:xfrm>
            <a:off x="268941" y="2456329"/>
            <a:ext cx="4069080" cy="318247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a:off x="284163" y="452718"/>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800600"/>
            <a:ext cx="8360242"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284163" y="457199"/>
            <a:ext cx="8577072" cy="435254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67338"/>
            <a:ext cx="8304213"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Alt.">
    <p:spTree>
      <p:nvGrpSpPr>
        <p:cNvPr id="1" name=""/>
        <p:cNvGrpSpPr/>
        <p:nvPr/>
      </p:nvGrpSpPr>
      <p:grpSpPr>
        <a:xfrm>
          <a:off x="0" y="0"/>
          <a:ext cx="0" cy="0"/>
          <a:chOff x="0" y="0"/>
          <a:chExt cx="0" cy="0"/>
        </a:xfrm>
      </p:grpSpPr>
      <p:grpSp>
        <p:nvGrpSpPr>
          <p:cNvPr id="8" name="Group 8"/>
          <p:cNvGrpSpPr/>
          <p:nvPr/>
        </p:nvGrpSpPr>
        <p:grpSpPr>
          <a:xfrm>
            <a:off x="284163" y="4280647"/>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63071" y="4778189"/>
            <a:ext cx="8360242" cy="566738"/>
          </a:xfrm>
          <a:noFill/>
        </p:spPr>
        <p:txBody>
          <a:bodyPr anchor="b">
            <a:normAutofit/>
          </a:bodyPr>
          <a:lstStyle>
            <a:lvl1pPr algn="l">
              <a:defRPr sz="2800" b="0">
                <a:solidFill>
                  <a:schemeClr val="accent2"/>
                </a:solidFill>
              </a:defRPr>
            </a:lvl1pPr>
          </a:lstStyle>
          <a:p>
            <a:r>
              <a:rPr lang="fi-FI"/>
              <a:t>Click to edit Master title style</a:t>
            </a:r>
            <a:endParaRPr/>
          </a:p>
        </p:txBody>
      </p:sp>
      <p:sp>
        <p:nvSpPr>
          <p:cNvPr id="3" name="Picture Placeholder 2"/>
          <p:cNvSpPr>
            <a:spLocks noGrp="1"/>
          </p:cNvSpPr>
          <p:nvPr>
            <p:ph type="pic" idx="1"/>
          </p:nvPr>
        </p:nvSpPr>
        <p:spPr>
          <a:xfrm>
            <a:off x="284163" y="457200"/>
            <a:ext cx="8577072" cy="382219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419099" y="5344927"/>
            <a:ext cx="8304213" cy="804862"/>
          </a:xfrm>
          <a:noFill/>
        </p:spPr>
        <p:txBody>
          <a:bodyPr/>
          <a:lstStyle>
            <a:lvl1pPr marL="0" indent="0">
              <a:spcBef>
                <a:spcPts val="0"/>
              </a:spcBef>
              <a:buNone/>
              <a:defRPr sz="1400">
                <a:solidFill>
                  <a:schemeClr val="tx1">
                    <a:lumMod val="85000"/>
                    <a:lumOff val="1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914400"/>
            <a:ext cx="5195047" cy="52117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2" name="Rectangle 11"/>
          <p:cNvSpPr/>
          <p:nvPr/>
        </p:nvSpPr>
        <p:spPr>
          <a:xfrm>
            <a:off x="284163" y="4267200"/>
            <a:ext cx="2743200" cy="2120153"/>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Text Placeholder 3"/>
          <p:cNvSpPr>
            <a:spLocks noGrp="1"/>
          </p:cNvSpPr>
          <p:nvPr>
            <p:ph type="body" sz="half" idx="2"/>
          </p:nvPr>
        </p:nvSpPr>
        <p:spPr>
          <a:xfrm>
            <a:off x="419101" y="4953001"/>
            <a:ext cx="2472017" cy="1246094"/>
          </a:xfrm>
        </p:spPr>
        <p:txBody>
          <a:bodyPr>
            <a:normAutofit/>
          </a:bodyPr>
          <a:lstStyle>
            <a:lvl1pPr marL="0" indent="0" algn="l">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2" name="Title 1"/>
          <p:cNvSpPr>
            <a:spLocks noGrp="1"/>
          </p:cNvSpPr>
          <p:nvPr>
            <p:ph type="title"/>
          </p:nvPr>
        </p:nvSpPr>
        <p:spPr>
          <a:xfrm>
            <a:off x="410764" y="4419600"/>
            <a:ext cx="2475395" cy="510988"/>
          </a:xfrm>
          <a:noFill/>
        </p:spPr>
        <p:txBody>
          <a:bodyPr anchor="b">
            <a:normAutofit/>
          </a:bodyPr>
          <a:lstStyle>
            <a:lvl1pPr algn="l">
              <a:defRPr sz="2000" b="1">
                <a:solidFill>
                  <a:schemeClr val="bg1"/>
                </a:solidFill>
              </a:defRPr>
            </a:lvl1pPr>
          </a:lstStyle>
          <a:p>
            <a:r>
              <a:rPr lang="fi-FI"/>
              <a:t>Click to edit Master title style</a:t>
            </a:r>
            <a:endParaRPr/>
          </a:p>
        </p:txBody>
      </p:sp>
      <p:sp>
        <p:nvSpPr>
          <p:cNvPr id="14" name="Picture Placeholder 13"/>
          <p:cNvSpPr>
            <a:spLocks noGrp="1"/>
          </p:cNvSpPr>
          <p:nvPr>
            <p:ph type="pic" sz="quarter" idx="13"/>
          </p:nvPr>
        </p:nvSpPr>
        <p:spPr>
          <a:xfrm>
            <a:off x="284164" y="594360"/>
            <a:ext cx="2743200" cy="3675888"/>
          </a:xfrm>
        </p:spPr>
        <p:txBody>
          <a:bodyPr/>
          <a:lstStyle>
            <a:lvl1pPr>
              <a:buNone/>
              <a:defRPr/>
            </a:lvl1pPr>
          </a:lstStyle>
          <a:p>
            <a:r>
              <a:rPr lang="fi-FI"/>
              <a:t>Drag picture to placeholder or click icon to add</a:t>
            </a:r>
            <a:endParaRPr/>
          </a:p>
        </p:txBody>
      </p:sp>
      <p:grpSp>
        <p:nvGrpSpPr>
          <p:cNvPr id="8" name="Group 14"/>
          <p:cNvGrpSpPr/>
          <p:nvPr/>
        </p:nvGrpSpPr>
        <p:grpSpPr>
          <a:xfrm>
            <a:off x="284163" y="461682"/>
            <a:ext cx="8576373" cy="137411"/>
            <a:chOff x="284163" y="1759424"/>
            <a:chExt cx="8576373" cy="137411"/>
          </a:xfrm>
        </p:grpSpPr>
        <p:sp>
          <p:nvSpPr>
            <p:cNvPr id="16" name="Rectangle 15"/>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8" name="Rectangle 17"/>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3 Pictures with Caption">
    <p:spTree>
      <p:nvGrpSpPr>
        <p:cNvPr id="1" name=""/>
        <p:cNvGrpSpPr/>
        <p:nvPr/>
      </p:nvGrpSpPr>
      <p:grpSpPr>
        <a:xfrm>
          <a:off x="0" y="0"/>
          <a:ext cx="0" cy="0"/>
          <a:chOff x="0" y="0"/>
          <a:chExt cx="0" cy="0"/>
        </a:xfrm>
      </p:grpSpPr>
      <p:sp>
        <p:nvSpPr>
          <p:cNvPr id="8" name="Rectangle 7"/>
          <p:cNvSpPr/>
          <p:nvPr/>
        </p:nvSpPr>
        <p:spPr>
          <a:xfrm>
            <a:off x="3021013" y="4801575"/>
            <a:ext cx="583723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3031661" y="4800600"/>
            <a:ext cx="5691651" cy="566738"/>
          </a:xfrm>
          <a:noFill/>
        </p:spPr>
        <p:txBody>
          <a:bodyPr vert="horz" lIns="91440" tIns="45720" rIns="91440" bIns="45720" rtlCol="0" anchor="b" anchorCtr="0">
            <a:normAutofit/>
          </a:bodyPr>
          <a:lstStyle>
            <a:lvl1pPr algn="l" defTabSz="914400" rtl="0" eaLnBrk="1" latinLnBrk="0" hangingPunct="1">
              <a:spcBef>
                <a:spcPct val="0"/>
              </a:spcBef>
              <a:buNone/>
              <a:defRPr sz="2800" b="0" i="0" kern="1200" cap="none" baseline="0">
                <a:solidFill>
                  <a:schemeClr val="bg1"/>
                </a:solidFill>
                <a:latin typeface="+mj-lt"/>
                <a:ea typeface="+mj-ea"/>
                <a:cs typeface="+mj-cs"/>
              </a:defRPr>
            </a:lvl1pPr>
          </a:lstStyle>
          <a:p>
            <a:r>
              <a:rPr lang="fi-FI"/>
              <a:t>Click to edit Master title style</a:t>
            </a:r>
            <a:endParaRPr/>
          </a:p>
        </p:txBody>
      </p:sp>
      <p:sp>
        <p:nvSpPr>
          <p:cNvPr id="3" name="Picture Placeholder 2"/>
          <p:cNvSpPr>
            <a:spLocks noGrp="1"/>
          </p:cNvSpPr>
          <p:nvPr>
            <p:ph type="pic" idx="1"/>
          </p:nvPr>
        </p:nvSpPr>
        <p:spPr>
          <a:xfrm>
            <a:off x="3021014" y="457199"/>
            <a:ext cx="5833872" cy="4352544"/>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4" name="Text Placeholder 3"/>
          <p:cNvSpPr>
            <a:spLocks noGrp="1"/>
          </p:cNvSpPr>
          <p:nvPr>
            <p:ph type="body" sz="half" idx="2"/>
          </p:nvPr>
        </p:nvSpPr>
        <p:spPr>
          <a:xfrm>
            <a:off x="3069805" y="5367338"/>
            <a:ext cx="5653507" cy="804862"/>
          </a:xfrm>
        </p:spPr>
        <p:txBody>
          <a:bodyPr/>
          <a:lstStyle>
            <a:lvl1pPr marL="0" indent="0">
              <a:spcBef>
                <a:spcPts val="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p:txBody>
          <a:bodyPr/>
          <a:lstStyle/>
          <a:p>
            <a:fld id="{4251665B-C24A-4702-B522-6A4334602E03}"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
        <p:nvSpPr>
          <p:cNvPr id="13" name="Picture Placeholder 2"/>
          <p:cNvSpPr>
            <a:spLocks noGrp="1"/>
          </p:cNvSpPr>
          <p:nvPr>
            <p:ph type="pic" idx="13"/>
          </p:nvPr>
        </p:nvSpPr>
        <p:spPr>
          <a:xfrm>
            <a:off x="284164" y="457200"/>
            <a:ext cx="2736850" cy="290779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
        <p:nvSpPr>
          <p:cNvPr id="14" name="Picture Placeholder 2"/>
          <p:cNvSpPr>
            <a:spLocks noGrp="1"/>
          </p:cNvSpPr>
          <p:nvPr>
            <p:ph type="pic" idx="14"/>
          </p:nvPr>
        </p:nvSpPr>
        <p:spPr>
          <a:xfrm>
            <a:off x="284164" y="3364992"/>
            <a:ext cx="2736850" cy="2898648"/>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Vertical Text Placeholder 2"/>
          <p:cNvSpPr>
            <a:spLocks noGrp="1"/>
          </p:cNvSpPr>
          <p:nvPr>
            <p:ph type="body" orient="vert" idx="1"/>
          </p:nvPr>
        </p:nvSpPr>
        <p:spPr>
          <a:xfrm>
            <a:off x="284163" y="2133600"/>
            <a:ext cx="8574087" cy="4013200"/>
          </a:xfrm>
        </p:spPr>
        <p:txBody>
          <a:bodyPr vert="eaVert"/>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5313882" y="2857535"/>
            <a:ext cx="5934615"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695124" y="473075"/>
            <a:ext cx="969264" cy="5921375"/>
          </a:xfrm>
        </p:spPr>
        <p:txBody>
          <a:bodyPr vert="eaVert"/>
          <a:lstStyle>
            <a:lvl1pPr algn="l">
              <a:defRPr sz="3400"/>
            </a:lvl1pPr>
          </a:lstStyle>
          <a:p>
            <a:r>
              <a:rPr lang="fi-FI"/>
              <a:t>Click to edit Master title style</a:t>
            </a:r>
            <a:endParaRPr/>
          </a:p>
        </p:txBody>
      </p:sp>
      <p:sp>
        <p:nvSpPr>
          <p:cNvPr id="3" name="Vertical Text Placeholder 2"/>
          <p:cNvSpPr>
            <a:spLocks noGrp="1"/>
          </p:cNvSpPr>
          <p:nvPr>
            <p:ph type="body" orient="vert" idx="1"/>
          </p:nvPr>
        </p:nvSpPr>
        <p:spPr>
          <a:xfrm>
            <a:off x="284163" y="457200"/>
            <a:ext cx="6497637" cy="5937250"/>
          </a:xfrm>
        </p:spPr>
        <p:txBody>
          <a:bodyPr vert="eaVert"/>
          <a:lstStyle>
            <a:lvl5pPr algn="l">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grpSp>
        <p:nvGrpSpPr>
          <p:cNvPr id="8" name="Group 7"/>
          <p:cNvGrpSpPr/>
          <p:nvPr/>
        </p:nvGrpSpPr>
        <p:grpSpPr>
          <a:xfrm rot="5400000">
            <a:off x="4658724" y="3355723"/>
            <a:ext cx="5934456"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8" name="Group 7"/>
          <p:cNvGrpSpPr/>
          <p:nvPr/>
        </p:nvGrpSpPr>
        <p:grpSpPr>
          <a:xfrm>
            <a:off x="284163" y="1577847"/>
            <a:ext cx="8576373" cy="137411"/>
            <a:chOff x="284163" y="1577847"/>
            <a:chExt cx="8576373" cy="137411"/>
          </a:xfrm>
        </p:grpSpPr>
        <p:sp>
          <p:nvSpPr>
            <p:cNvPr id="9" name="Rectangle 8"/>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idx="1"/>
          </p:nvPr>
        </p:nvSpPr>
        <p:spPr/>
        <p:txBody>
          <a:bodyPr/>
          <a:lstStyle>
            <a:lvl5pPr>
              <a:defRPr/>
            </a:lvl5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10"/>
          </p:nvPr>
        </p:nvSpPr>
        <p:spPr/>
        <p:txBody>
          <a:bodyPr/>
          <a:lstStyle/>
          <a:p>
            <a:fld id="{4251665B-C24A-4702-B522-6A4334602E03}"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18" name="Rectangle 17"/>
          <p:cNvSpPr/>
          <p:nvPr/>
        </p:nvSpPr>
        <p:spPr>
          <a:xfrm>
            <a:off x="284163" y="444728"/>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sp>
        <p:nvSpPr>
          <p:cNvPr id="4" name="Date Placeholder 3"/>
          <p:cNvSpPr>
            <a:spLocks noGrp="1"/>
          </p:cNvSpPr>
          <p:nvPr>
            <p:ph type="dt" sz="half" idx="10"/>
          </p:nvPr>
        </p:nvSpPr>
        <p:spPr/>
        <p:txBody>
          <a:bodyPr/>
          <a:lstStyle/>
          <a:p>
            <a:fld id="{4251665B-C24A-4702-B522-6A4334602E03}"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8" name="Picture Placeholder 7"/>
          <p:cNvSpPr>
            <a:spLocks noGrp="1"/>
          </p:cNvSpPr>
          <p:nvPr>
            <p:ph type="pic" sz="quarter" idx="13"/>
          </p:nvPr>
        </p:nvSpPr>
        <p:spPr>
          <a:xfrm>
            <a:off x="284162" y="2017058"/>
            <a:ext cx="8574087" cy="4377391"/>
          </a:xfrm>
        </p:spPr>
        <p:txBody>
          <a:bodyPr/>
          <a:lstStyle>
            <a:lvl1pPr>
              <a:buNone/>
              <a:defRPr/>
            </a:lvl1pPr>
          </a:lstStyle>
          <a:p>
            <a:r>
              <a:rPr lang="fi-FI"/>
              <a:t>Drag picture to placeholder or click icon to add</a:t>
            </a:r>
            <a:endParaRPr/>
          </a:p>
        </p:txBody>
      </p:sp>
      <p:sp>
        <p:nvSpPr>
          <p:cNvPr id="3" name="Subtitle 2"/>
          <p:cNvSpPr>
            <a:spLocks noGrp="1"/>
          </p:cNvSpPr>
          <p:nvPr>
            <p:ph type="subTitle" idx="1"/>
          </p:nvPr>
        </p:nvSpPr>
        <p:spPr>
          <a:xfrm>
            <a:off x="472420" y="1532965"/>
            <a:ext cx="7754284" cy="484094"/>
          </a:xfrm>
        </p:spPr>
        <p:txBody>
          <a:bodyPr>
            <a:normAutofit/>
          </a:bodyPr>
          <a:lstStyle>
            <a:lvl1pPr marL="0" indent="0" algn="l">
              <a:lnSpc>
                <a:spcPct val="100000"/>
              </a:lnSpc>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dirty="0"/>
          </a:p>
        </p:txBody>
      </p:sp>
      <p:grpSp>
        <p:nvGrpSpPr>
          <p:cNvPr id="7" name="Group 16"/>
          <p:cNvGrpSpPr/>
          <p:nvPr/>
        </p:nvGrpSpPr>
        <p:grpSpPr>
          <a:xfrm>
            <a:off x="284163" y="1906542"/>
            <a:ext cx="8576373" cy="137411"/>
            <a:chOff x="284163" y="1759424"/>
            <a:chExt cx="8576373" cy="137411"/>
          </a:xfrm>
        </p:grpSpPr>
        <p:sp>
          <p:nvSpPr>
            <p:cNvPr id="11" name="Rectangle 10"/>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9" name="TextBox 18"/>
          <p:cNvSpPr txBox="1"/>
          <p:nvPr/>
        </p:nvSpPr>
        <p:spPr>
          <a:xfrm>
            <a:off x="8230889" y="444728"/>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ctrTitle"/>
          </p:nvPr>
        </p:nvSpPr>
        <p:spPr>
          <a:xfrm>
            <a:off x="418633" y="444728"/>
            <a:ext cx="7810967" cy="1088237"/>
          </a:xfrm>
          <a:noFill/>
        </p:spPr>
        <p:txBody>
          <a:bodyPr bIns="45720" anchor="b" anchorCtr="0">
            <a:normAutofit/>
          </a:bodyPr>
          <a:lstStyle>
            <a:lvl1pPr algn="l">
              <a:lnSpc>
                <a:spcPts val="4600"/>
              </a:lnSpc>
              <a:defRPr/>
            </a:lvl1pPr>
          </a:lstStyle>
          <a:p>
            <a:r>
              <a:rPr lang="fi-FI"/>
              <a:t>Click to edit Master title style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9" name="Group 8"/>
          <p:cNvGrpSpPr/>
          <p:nvPr/>
        </p:nvGrpSpPr>
        <p:grpSpPr>
          <a:xfrm>
            <a:off x="284163" y="6263389"/>
            <a:ext cx="8576373" cy="137411"/>
            <a:chOff x="284163" y="1759424"/>
            <a:chExt cx="8576373" cy="137411"/>
          </a:xfrm>
        </p:grpSpPr>
        <p:sp>
          <p:nvSpPr>
            <p:cNvPr id="10" name="Rectangle 9"/>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TextBox 12"/>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29768" y="4814125"/>
            <a:ext cx="7772400" cy="1051560"/>
          </a:xfrm>
          <a:noFill/>
        </p:spPr>
        <p:txBody>
          <a:bodyPr vert="horz" lIns="91440" tIns="45720" rIns="91440" bIns="45720" rtlCol="0" anchor="b" anchorCtr="0">
            <a:normAutofit/>
          </a:bodyPr>
          <a:lstStyle>
            <a:lvl1pPr algn="l" defTabSz="914400" rtl="0" eaLnBrk="1" latinLnBrk="0" hangingPunct="1">
              <a:spcBef>
                <a:spcPct val="0"/>
              </a:spcBef>
              <a:buNone/>
              <a:defRPr sz="4200" b="0" i="0" kern="1200" cap="none" baseline="0">
                <a:solidFill>
                  <a:schemeClr val="bg1"/>
                </a:solidFill>
                <a:latin typeface="+mj-lt"/>
                <a:ea typeface="+mj-ea"/>
                <a:cs typeface="+mj-cs"/>
              </a:defRPr>
            </a:lvl1pPr>
          </a:lstStyle>
          <a:p>
            <a:r>
              <a:rPr lang="fi-FI"/>
              <a:t>Click to edit Master title style</a:t>
            </a:r>
            <a:endParaRPr/>
          </a:p>
        </p:txBody>
      </p:sp>
      <p:sp>
        <p:nvSpPr>
          <p:cNvPr id="3" name="Text Placeholder 2"/>
          <p:cNvSpPr>
            <a:spLocks noGrp="1"/>
          </p:cNvSpPr>
          <p:nvPr>
            <p:ph type="body" idx="1"/>
          </p:nvPr>
        </p:nvSpPr>
        <p:spPr>
          <a:xfrm>
            <a:off x="475488" y="5861304"/>
            <a:ext cx="7735824" cy="402336"/>
          </a:xfrm>
        </p:spPr>
        <p:txBody>
          <a:bodyPr vert="horz" lIns="91440" tIns="45720" rIns="91440" bIns="45720" rtlCol="0" anchor="t" anchorCtr="0">
            <a:normAutofit/>
          </a:bodyPr>
          <a:lstStyle>
            <a:lvl1pPr marL="0" indent="0">
              <a:spcBef>
                <a:spcPts val="0"/>
              </a:spcBef>
              <a:buNone/>
              <a:defRPr sz="1800" kern="1200">
                <a:solidFill>
                  <a:schemeClr val="bg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Clr>
                <a:schemeClr val="bg1">
                  <a:lumMod val="65000"/>
                </a:schemeClr>
              </a:buClr>
              <a:buSzPct val="90000"/>
              <a:buFont typeface="Wingdings" pitchFamily="2" charset="2"/>
              <a:buNone/>
            </a:pPr>
            <a:r>
              <a:rPr lang="fi-FI"/>
              <a:t>Click to edit Master text styles</a:t>
            </a:r>
          </a:p>
        </p:txBody>
      </p:sp>
      <p:sp>
        <p:nvSpPr>
          <p:cNvPr id="4" name="Date Placeholder 3"/>
          <p:cNvSpPr>
            <a:spLocks noGrp="1"/>
          </p:cNvSpPr>
          <p:nvPr>
            <p:ph type="dt" sz="half" idx="10"/>
          </p:nvPr>
        </p:nvSpPr>
        <p:spPr/>
        <p:txBody>
          <a:bodyPr/>
          <a:lstStyle/>
          <a:p>
            <a:fld id="{4251665B-C24A-4702-B522-6A4334602E03}"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13" name="Picture Placeholder 7"/>
          <p:cNvSpPr>
            <a:spLocks noGrp="1"/>
          </p:cNvSpPr>
          <p:nvPr>
            <p:ph type="pic" sz="quarter" idx="13"/>
          </p:nvPr>
        </p:nvSpPr>
        <p:spPr>
          <a:xfrm>
            <a:off x="284162" y="443754"/>
            <a:ext cx="8574087" cy="4370293"/>
          </a:xfrm>
        </p:spPr>
        <p:txBody>
          <a:bodyPr/>
          <a:lstStyle>
            <a:lvl1pPr>
              <a:buNone/>
              <a:defRPr/>
            </a:lvl1pPr>
          </a:lstStyle>
          <a:p>
            <a:r>
              <a:rPr lang="fi-FI"/>
              <a:t>Drag picture to placeholder or click icon to add</a:t>
            </a:r>
            <a:endParaRPr/>
          </a:p>
        </p:txBody>
      </p:sp>
      <p:sp>
        <p:nvSpPr>
          <p:cNvPr id="4" name="Date Placeholder 3"/>
          <p:cNvSpPr>
            <a:spLocks noGrp="1"/>
          </p:cNvSpPr>
          <p:nvPr>
            <p:ph type="dt" sz="half" idx="10"/>
          </p:nvPr>
        </p:nvSpPr>
        <p:spPr/>
        <p:txBody>
          <a:bodyPr/>
          <a:lstStyle/>
          <a:p>
            <a:fld id="{4251665B-C24A-4702-B522-6A4334602E03}" type="datetimeFigureOut">
              <a:rPr lang="en-US" smtClean="0"/>
              <a:t>3/4/2023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D889E0-CAB2-4699-909D-B9A88D47ACBE}" type="slidenum">
              <a:rPr lang="en-US" smtClean="0"/>
              <a:t>‹#›</a:t>
            </a:fld>
            <a:endParaRPr lang="en-US"/>
          </a:p>
        </p:txBody>
      </p:sp>
      <p:sp>
        <p:nvSpPr>
          <p:cNvPr id="7" name="Rectangle 6"/>
          <p:cNvSpPr/>
          <p:nvPr/>
        </p:nvSpPr>
        <p:spPr>
          <a:xfrm>
            <a:off x="284163" y="4801575"/>
            <a:ext cx="8574087" cy="1468437"/>
          </a:xfrm>
          <a:prstGeom prst="rect">
            <a:avLst/>
          </a:prstGeom>
          <a:solidFill>
            <a:schemeClr val="tx1">
              <a:lumMod val="85000"/>
              <a:lumOff val="15000"/>
              <a:alpha val="85000"/>
            </a:schemeClr>
          </a:solidFill>
        </p:spPr>
        <p:txBody>
          <a:bodyPr vert="horz" lIns="91440" tIns="45720" rIns="182880" bIns="365760" rtlCol="0" anchor="b" anchorCtr="0">
            <a:normAutofit/>
          </a:bodyPr>
          <a:lstStyle/>
          <a:p>
            <a:pPr algn="l" defTabSz="914400" rtl="0" eaLnBrk="1" latinLnBrk="0" hangingPunct="1">
              <a:spcBef>
                <a:spcPct val="0"/>
              </a:spcBef>
              <a:buNone/>
            </a:pPr>
            <a:endParaRPr sz="4200" kern="1200">
              <a:solidFill>
                <a:schemeClr val="bg1"/>
              </a:solidFill>
              <a:latin typeface="+mj-lt"/>
              <a:ea typeface="+mj-ea"/>
              <a:cs typeface="+mj-cs"/>
            </a:endParaRPr>
          </a:p>
        </p:txBody>
      </p:sp>
      <p:grpSp>
        <p:nvGrpSpPr>
          <p:cNvPr id="8" name="Group 7"/>
          <p:cNvGrpSpPr/>
          <p:nvPr/>
        </p:nvGrpSpPr>
        <p:grpSpPr>
          <a:xfrm>
            <a:off x="284163" y="6263389"/>
            <a:ext cx="8576373" cy="137411"/>
            <a:chOff x="284163" y="1759424"/>
            <a:chExt cx="8576373" cy="137411"/>
          </a:xfrm>
        </p:grpSpPr>
        <p:sp>
          <p:nvSpPr>
            <p:cNvPr id="9" name="Rectangle 8"/>
            <p:cNvSpPr/>
            <p:nvPr/>
          </p:nvSpPr>
          <p:spPr>
            <a:xfrm>
              <a:off x="284163" y="1759424"/>
              <a:ext cx="2743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3026392" y="1759424"/>
              <a:ext cx="1600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6864" y="1759424"/>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TextBox 11"/>
          <p:cNvSpPr txBox="1"/>
          <p:nvPr/>
        </p:nvSpPr>
        <p:spPr>
          <a:xfrm>
            <a:off x="8230889" y="4801575"/>
            <a:ext cx="587020" cy="646331"/>
          </a:xfrm>
          <a:prstGeom prst="rect">
            <a:avLst/>
          </a:prstGeom>
          <a:noFill/>
        </p:spPr>
        <p:txBody>
          <a:bodyPr wrap="none" rtlCol="0">
            <a:spAutoFit/>
          </a:bodyPr>
          <a:lstStyle/>
          <a:p>
            <a:r>
              <a:rPr sz="3600">
                <a:solidFill>
                  <a:schemeClr val="bg1"/>
                </a:solidFill>
                <a:sym typeface="Wingdings"/>
              </a:rPr>
              <a:t></a:t>
            </a:r>
            <a:endParaRPr sz="3600">
              <a:solidFill>
                <a:schemeClr val="bg1"/>
              </a:solidFill>
            </a:endParaRPr>
          </a:p>
        </p:txBody>
      </p:sp>
      <p:sp>
        <p:nvSpPr>
          <p:cNvPr id="2" name="Title 1"/>
          <p:cNvSpPr>
            <a:spLocks noGrp="1"/>
          </p:cNvSpPr>
          <p:nvPr>
            <p:ph type="title"/>
          </p:nvPr>
        </p:nvSpPr>
        <p:spPr>
          <a:xfrm>
            <a:off x="430306" y="4814047"/>
            <a:ext cx="7772400" cy="1048871"/>
          </a:xfrm>
          <a:noFill/>
        </p:spPr>
        <p:txBody>
          <a:bodyPr anchor="b" anchorCtr="0">
            <a:normAutofit/>
          </a:bodyPr>
          <a:lstStyle>
            <a:lvl1pPr algn="l">
              <a:defRPr sz="4200" b="0" i="0" cap="none" baseline="0"/>
            </a:lvl1pPr>
          </a:lstStyle>
          <a:p>
            <a:r>
              <a:rPr lang="fi-FI"/>
              <a:t>Click to edit Master title style</a:t>
            </a:r>
            <a:endParaRPr/>
          </a:p>
        </p:txBody>
      </p:sp>
      <p:sp>
        <p:nvSpPr>
          <p:cNvPr id="3" name="Text Placeholder 2"/>
          <p:cNvSpPr>
            <a:spLocks noGrp="1"/>
          </p:cNvSpPr>
          <p:nvPr>
            <p:ph type="body" idx="1"/>
          </p:nvPr>
        </p:nvSpPr>
        <p:spPr>
          <a:xfrm>
            <a:off x="470647" y="5862918"/>
            <a:ext cx="7732059" cy="403412"/>
          </a:xfrm>
        </p:spPr>
        <p:txBody>
          <a:bodyPr anchor="t" anchorCtr="0">
            <a:normAutofit/>
          </a:bodyPr>
          <a:lstStyle>
            <a:lvl1pPr marL="0" indent="0">
              <a:spcBef>
                <a:spcPts val="0"/>
              </a:spcBef>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i-FI"/>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9" name="Group 8"/>
          <p:cNvGrpSpPr/>
          <p:nvPr/>
        </p:nvGrpSpPr>
        <p:grpSpPr>
          <a:xfrm>
            <a:off x="284163" y="1577847"/>
            <a:ext cx="8576373" cy="137411"/>
            <a:chOff x="284163" y="1577847"/>
            <a:chExt cx="8576373" cy="137411"/>
          </a:xfrm>
        </p:grpSpPr>
        <p:sp>
          <p:nvSpPr>
            <p:cNvPr id="10" name="Rectangle 9"/>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Content Placeholder 2"/>
          <p:cNvSpPr>
            <a:spLocks noGrp="1"/>
          </p:cNvSpPr>
          <p:nvPr>
            <p:ph sz="half" idx="1"/>
          </p:nvPr>
        </p:nvSpPr>
        <p:spPr>
          <a:xfrm>
            <a:off x="403412"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Content Placeholder 3"/>
          <p:cNvSpPr>
            <a:spLocks noGrp="1"/>
          </p:cNvSpPr>
          <p:nvPr>
            <p:ph sz="half" idx="2"/>
          </p:nvPr>
        </p:nvSpPr>
        <p:spPr>
          <a:xfrm>
            <a:off x="4778188" y="2151063"/>
            <a:ext cx="3931920" cy="39751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Date Placeholder 4"/>
          <p:cNvSpPr>
            <a:spLocks noGrp="1"/>
          </p:cNvSpPr>
          <p:nvPr>
            <p:ph type="dt" sz="half" idx="10"/>
          </p:nvPr>
        </p:nvSpPr>
        <p:spPr/>
        <p:txBody>
          <a:bodyPr/>
          <a:lstStyle/>
          <a:p>
            <a:fld id="{4251665B-C24A-4702-B522-6A4334602E03}" type="datetimeFigureOut">
              <a:rPr lang="en-US" smtClean="0"/>
              <a:t>3/4/2023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a:off x="284163" y="1577847"/>
            <a:ext cx="8576373" cy="137411"/>
            <a:chOff x="284163" y="1577847"/>
            <a:chExt cx="8576373" cy="137411"/>
          </a:xfrm>
        </p:grpSpPr>
        <p:sp>
          <p:nvSpPr>
            <p:cNvPr id="12" name="Rectangle 11"/>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Rectangle 12"/>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Rectangle 13"/>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lvl1pPr>
              <a:defRPr/>
            </a:lvl1pPr>
          </a:lstStyle>
          <a:p>
            <a:r>
              <a:rPr lang="fi-FI"/>
              <a:t>Click to edit Master title style</a:t>
            </a:r>
            <a:endParaRPr/>
          </a:p>
        </p:txBody>
      </p:sp>
      <p:sp>
        <p:nvSpPr>
          <p:cNvPr id="3" name="Text Placeholder 2"/>
          <p:cNvSpPr>
            <a:spLocks noGrp="1"/>
          </p:cNvSpPr>
          <p:nvPr>
            <p:ph type="body" idx="1"/>
          </p:nvPr>
        </p:nvSpPr>
        <p:spPr>
          <a:xfrm>
            <a:off x="403412" y="1735138"/>
            <a:ext cx="3931920" cy="833250"/>
          </a:xfrm>
        </p:spPr>
        <p:txBody>
          <a:bodyPr anchor="b">
            <a:noAutofit/>
          </a:bodyPr>
          <a:lstStyle>
            <a:lvl1pPr marL="0" indent="0" algn="ctr">
              <a:lnSpc>
                <a:spcPct val="100000"/>
              </a:lnSpc>
              <a:spcBef>
                <a:spcPts val="600"/>
              </a:spcBef>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03412"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5" name="Text Placeholder 4"/>
          <p:cNvSpPr>
            <a:spLocks noGrp="1"/>
          </p:cNvSpPr>
          <p:nvPr>
            <p:ph type="body" sz="quarter" idx="3"/>
          </p:nvPr>
        </p:nvSpPr>
        <p:spPr>
          <a:xfrm>
            <a:off x="4779495" y="1735138"/>
            <a:ext cx="3931920" cy="833250"/>
          </a:xfrm>
        </p:spPr>
        <p:txBody>
          <a:bodyPr anchor="b">
            <a:noAutofit/>
          </a:bodyPr>
          <a:lstStyle>
            <a:lvl1pPr marL="0" indent="0" algn="ctr">
              <a:lnSpc>
                <a:spcPct val="100000"/>
              </a:lnSpc>
              <a:spcBef>
                <a:spcPts val="600"/>
              </a:spcBef>
              <a:buNone/>
              <a:defRPr sz="26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779495" y="2590800"/>
            <a:ext cx="3931920" cy="35353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7" name="Date Placeholder 6"/>
          <p:cNvSpPr>
            <a:spLocks noGrp="1"/>
          </p:cNvSpPr>
          <p:nvPr>
            <p:ph type="dt" sz="half" idx="10"/>
          </p:nvPr>
        </p:nvSpPr>
        <p:spPr/>
        <p:txBody>
          <a:bodyPr/>
          <a:lstStyle/>
          <a:p>
            <a:fld id="{4251665B-C24A-4702-B522-6A4334602E03}" type="datetimeFigureOut">
              <a:rPr lang="en-US" smtClean="0"/>
              <a:t>3/4/2023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284163" y="455773"/>
            <a:ext cx="8574087" cy="1133949"/>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a:xfrm>
            <a:off x="284163" y="1577847"/>
            <a:ext cx="8576373" cy="137411"/>
            <a:chOff x="284163" y="1577847"/>
            <a:chExt cx="8576373" cy="137411"/>
          </a:xfrm>
        </p:grpSpPr>
        <p:sp>
          <p:nvSpPr>
            <p:cNvPr id="8" name="Rectangle 7"/>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p:txBody>
          <a:bodyPr/>
          <a:lstStyle/>
          <a:p>
            <a:r>
              <a:rPr lang="fi-FI"/>
              <a:t>Click to edit Master title style</a:t>
            </a:r>
            <a:endParaRPr/>
          </a:p>
        </p:txBody>
      </p:sp>
      <p:sp>
        <p:nvSpPr>
          <p:cNvPr id="3" name="Date Placeholder 2"/>
          <p:cNvSpPr>
            <a:spLocks noGrp="1"/>
          </p:cNvSpPr>
          <p:nvPr>
            <p:ph type="dt" sz="half" idx="10"/>
          </p:nvPr>
        </p:nvSpPr>
        <p:spPr/>
        <p:txBody>
          <a:bodyPr/>
          <a:lstStyle/>
          <a:p>
            <a:fld id="{4251665B-C24A-4702-B522-6A4334602E03}" type="datetimeFigureOut">
              <a:rPr lang="en-US" smtClean="0"/>
              <a:t>3/4/2023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D889E0-CAB2-4699-909D-B9A88D47ACB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1665B-C24A-4702-B522-6A4334602E03}" type="datetimeFigureOut">
              <a:rPr lang="en-US" smtClean="0"/>
              <a:t>3/4/2023</a:t>
            </a:fld>
            <a:endParaRPr lang="en-US"/>
          </a:p>
        </p:txBody>
      </p:sp>
      <p:sp>
        <p:nvSpPr>
          <p:cNvPr id="3" name="Footer Placeholder 2"/>
          <p:cNvSpPr>
            <a:spLocks noGrp="1"/>
          </p:cNvSpPr>
          <p:nvPr>
            <p:ph type="ftr" sz="quarter" idx="11"/>
          </p:nvPr>
        </p:nvSpPr>
        <p:spPr/>
        <p:txBody>
          <a:bodyPr/>
          <a:lstStyle/>
          <a:p>
            <a:endParaRPr lang="en-US"/>
          </a:p>
        </p:txBody>
      </p:sp>
      <p:grpSp>
        <p:nvGrpSpPr>
          <p:cNvPr id="5" name="Group 4"/>
          <p:cNvGrpSpPr/>
          <p:nvPr/>
        </p:nvGrpSpPr>
        <p:grpSpPr>
          <a:xfrm>
            <a:off x="284164" y="452718"/>
            <a:ext cx="7365210" cy="137411"/>
            <a:chOff x="284163" y="1577847"/>
            <a:chExt cx="8576373" cy="137411"/>
          </a:xfrm>
        </p:grpSpPr>
        <p:sp>
          <p:nvSpPr>
            <p:cNvPr id="6" name="Rectangle 5"/>
            <p:cNvSpPr/>
            <p:nvPr/>
          </p:nvSpPr>
          <p:spPr>
            <a:xfrm>
              <a:off x="284163" y="1577847"/>
              <a:ext cx="1600200" cy="1374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6"/>
            <p:cNvSpPr/>
            <p:nvPr/>
          </p:nvSpPr>
          <p:spPr>
            <a:xfrm>
              <a:off x="1885174" y="1577847"/>
              <a:ext cx="2743200" cy="1374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626864" y="1577847"/>
              <a:ext cx="4233672" cy="13741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pic>
        <p:nvPicPr>
          <p:cNvPr id="2050" name="Picture 2" descr="Image result for AIUB logo">
            <a:extLst>
              <a:ext uri="{FF2B5EF4-FFF2-40B4-BE49-F238E27FC236}">
                <a16:creationId xmlns:a16="http://schemas.microsoft.com/office/drawing/2014/main" id="{C28CB252-6044-4564-B6A7-264FC3396E0A}"/>
              </a:ext>
            </a:extLst>
          </p:cNvPr>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649374" y="55844"/>
            <a:ext cx="1279161" cy="128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1503" y="2133600"/>
            <a:ext cx="7076747" cy="3992563"/>
          </a:xfrm>
          <a:prstGeom prst="rect">
            <a:avLst/>
          </a:prstGeom>
        </p:spPr>
        <p:txBody>
          <a:bodyPr vert="horz" lIns="91440" tIns="45720" rIns="91440" bIns="45720" rtlCol="0">
            <a:normAutofit/>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dirty="0"/>
          </a:p>
        </p:txBody>
      </p:sp>
      <p:sp>
        <p:nvSpPr>
          <p:cNvPr id="4" name="Date Placeholder 3"/>
          <p:cNvSpPr>
            <a:spLocks noGrp="1"/>
          </p:cNvSpPr>
          <p:nvPr>
            <p:ph type="dt" sz="half" idx="2"/>
          </p:nvPr>
        </p:nvSpPr>
        <p:spPr>
          <a:xfrm>
            <a:off x="6794936" y="6437032"/>
            <a:ext cx="2133600" cy="365125"/>
          </a:xfrm>
          <a:prstGeom prst="rect">
            <a:avLst/>
          </a:prstGeom>
        </p:spPr>
        <p:txBody>
          <a:bodyPr vert="horz" lIns="91440" tIns="45720" rIns="91440" bIns="45720" rtlCol="0" anchor="ctr"/>
          <a:lstStyle>
            <a:lvl1pPr algn="r">
              <a:defRPr sz="1100" b="1">
                <a:solidFill>
                  <a:schemeClr val="bg1">
                    <a:lumMod val="65000"/>
                  </a:schemeClr>
                </a:solidFill>
              </a:defRPr>
            </a:lvl1pPr>
          </a:lstStyle>
          <a:p>
            <a:fld id="{4251665B-C24A-4702-B522-6A4334602E03}" type="datetimeFigureOut">
              <a:rPr lang="en-US" smtClean="0"/>
              <a:t>3/4/2023</a:t>
            </a:fld>
            <a:endParaRPr lang="en-US"/>
          </a:p>
        </p:txBody>
      </p:sp>
      <p:sp>
        <p:nvSpPr>
          <p:cNvPr id="5" name="Footer Placeholder 4"/>
          <p:cNvSpPr>
            <a:spLocks noGrp="1"/>
          </p:cNvSpPr>
          <p:nvPr>
            <p:ph type="ftr" sz="quarter" idx="3"/>
          </p:nvPr>
        </p:nvSpPr>
        <p:spPr>
          <a:xfrm>
            <a:off x="199698" y="6437032"/>
            <a:ext cx="6124902" cy="365125"/>
          </a:xfrm>
          <a:prstGeom prst="rect">
            <a:avLst/>
          </a:prstGeom>
        </p:spPr>
        <p:txBody>
          <a:bodyPr vert="horz" lIns="91440" tIns="45720" rIns="91440" bIns="45720" rtlCol="0" anchor="ctr"/>
          <a:lstStyle>
            <a:lvl1pPr algn="l">
              <a:defRPr sz="1100" b="1">
                <a:solidFill>
                  <a:schemeClr val="bg1">
                    <a:lumMod val="65000"/>
                  </a:schemeClr>
                </a:solidFill>
              </a:defRPr>
            </a:lvl1pPr>
          </a:lstStyle>
          <a:p>
            <a:endParaRPr lang="en-US"/>
          </a:p>
        </p:txBody>
      </p:sp>
      <p:sp>
        <p:nvSpPr>
          <p:cNvPr id="6" name="Slide Number Placeholder 5"/>
          <p:cNvSpPr>
            <a:spLocks noGrp="1"/>
          </p:cNvSpPr>
          <p:nvPr>
            <p:ph type="sldNum" sz="quarter" idx="4"/>
          </p:nvPr>
        </p:nvSpPr>
        <p:spPr>
          <a:xfrm>
            <a:off x="8306459" y="167347"/>
            <a:ext cx="630621" cy="359760"/>
          </a:xfrm>
          <a:prstGeom prst="rect">
            <a:avLst/>
          </a:prstGeom>
        </p:spPr>
        <p:txBody>
          <a:bodyPr vert="horz" lIns="91440" tIns="45720" rIns="91440" bIns="45720" rtlCol="0" anchor="ctr"/>
          <a:lstStyle>
            <a:lvl1pPr algn="r">
              <a:defRPr sz="1400" b="1">
                <a:solidFill>
                  <a:schemeClr val="tx1">
                    <a:lumMod val="85000"/>
                    <a:lumOff val="15000"/>
                  </a:schemeClr>
                </a:solidFill>
              </a:defRPr>
            </a:lvl1pPr>
          </a:lstStyle>
          <a:p>
            <a:fld id="{5FD889E0-CAB2-4699-909D-B9A88D47ACBE}" type="slidenum">
              <a:rPr lang="en-US" smtClean="0"/>
              <a:t>‹#›</a:t>
            </a:fld>
            <a:endParaRPr lang="en-US"/>
          </a:p>
        </p:txBody>
      </p:sp>
      <p:sp>
        <p:nvSpPr>
          <p:cNvPr id="2" name="Title Placeholder 1"/>
          <p:cNvSpPr>
            <a:spLocks noGrp="1"/>
          </p:cNvSpPr>
          <p:nvPr>
            <p:ph type="title"/>
          </p:nvPr>
        </p:nvSpPr>
        <p:spPr>
          <a:xfrm>
            <a:off x="284163" y="630382"/>
            <a:ext cx="8574087" cy="967840"/>
          </a:xfrm>
          <a:prstGeom prst="rect">
            <a:avLst/>
          </a:prstGeom>
          <a:solidFill>
            <a:schemeClr val="tx1">
              <a:lumMod val="85000"/>
              <a:lumOff val="15000"/>
              <a:alpha val="70000"/>
            </a:schemeClr>
          </a:solidFill>
        </p:spPr>
        <p:txBody>
          <a:bodyPr vert="horz" lIns="91440" tIns="45720" rIns="91440" bIns="45720" rtlCol="0" anchor="ctr">
            <a:normAutofit/>
          </a:bodyPr>
          <a:lstStyle/>
          <a:p>
            <a:r>
              <a:rPr lang="fi-FI"/>
              <a:t>Click to edit Master title style</a:t>
            </a:r>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r" defTabSz="914400" rtl="0" eaLnBrk="1" latinLnBrk="0" hangingPunct="1">
        <a:spcBef>
          <a:spcPct val="0"/>
        </a:spcBef>
        <a:buNone/>
        <a:defRPr sz="4200" kern="1200">
          <a:solidFill>
            <a:schemeClr val="bg1"/>
          </a:solidFill>
          <a:latin typeface="+mj-lt"/>
          <a:ea typeface="+mj-ea"/>
          <a:cs typeface="+mj-cs"/>
        </a:defRPr>
      </a:lvl1pPr>
    </p:titleStyle>
    <p:body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10.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Introduction</a:t>
            </a:r>
          </a:p>
        </p:txBody>
      </p:sp>
      <p:sp>
        <p:nvSpPr>
          <p:cNvPr id="3" name="Subtitle 2"/>
          <p:cNvSpPr>
            <a:spLocks noGrp="1"/>
          </p:cNvSpPr>
          <p:nvPr>
            <p:ph type="subTitle" idx="1"/>
          </p:nvPr>
        </p:nvSpPr>
        <p:spPr>
          <a:xfrm>
            <a:off x="476205" y="1532427"/>
            <a:ext cx="2789509" cy="484632"/>
          </a:xfrm>
        </p:spPr>
        <p:txBody>
          <a:bodyPr>
            <a:normAutofit/>
          </a:bodyPr>
          <a:lstStyle/>
          <a:p>
            <a:r>
              <a:rPr lang="en-US" dirty="0"/>
              <a:t>Course Code:  </a:t>
            </a:r>
            <a:r>
              <a:rPr lang="en-US" b="1" dirty="0"/>
              <a:t>CSC4226 </a:t>
            </a:r>
            <a:endParaRPr lang="en-US" dirty="0"/>
          </a:p>
        </p:txBody>
      </p:sp>
      <p:sp>
        <p:nvSpPr>
          <p:cNvPr id="4" name="TextBox 3"/>
          <p:cNvSpPr txBox="1"/>
          <p:nvPr/>
        </p:nvSpPr>
        <p:spPr>
          <a:xfrm>
            <a:off x="76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extLst>
              <p:ext uri="{D42A27DB-BD31-4B8C-83A1-F6EECF244321}">
                <p14:modId xmlns:p14="http://schemas.microsoft.com/office/powerpoint/2010/main" val="2871317008"/>
              </p:ext>
            </p:extLst>
          </p:nvPr>
        </p:nvGraphicFramePr>
        <p:xfrm>
          <a:off x="476205" y="5186042"/>
          <a:ext cx="8335798" cy="1018816"/>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val="3905988420"/>
                    </a:ext>
                  </a:extLst>
                </a:gridCol>
                <a:gridCol w="1397725">
                  <a:extLst>
                    <a:ext uri="{9D8B030D-6E8A-4147-A177-3AD203B41FA5}">
                      <a16:colId xmlns:a16="http://schemas.microsoft.com/office/drawing/2014/main" val="2889894460"/>
                    </a:ext>
                  </a:extLst>
                </a:gridCol>
                <a:gridCol w="1227909">
                  <a:extLst>
                    <a:ext uri="{9D8B030D-6E8A-4147-A177-3AD203B41FA5}">
                      <a16:colId xmlns:a16="http://schemas.microsoft.com/office/drawing/2014/main" val="3023211198"/>
                    </a:ext>
                  </a:extLst>
                </a:gridCol>
                <a:gridCol w="1541417">
                  <a:extLst>
                    <a:ext uri="{9D8B030D-6E8A-4147-A177-3AD203B41FA5}">
                      <a16:colId xmlns:a16="http://schemas.microsoft.com/office/drawing/2014/main" val="1762131981"/>
                    </a:ext>
                  </a:extLst>
                </a:gridCol>
                <a:gridCol w="1240971">
                  <a:extLst>
                    <a:ext uri="{9D8B030D-6E8A-4147-A177-3AD203B41FA5}">
                      <a16:colId xmlns:a16="http://schemas.microsoft.com/office/drawing/2014/main" val="445458238"/>
                    </a:ext>
                  </a:extLst>
                </a:gridCol>
                <a:gridCol w="1444552">
                  <a:extLst>
                    <a:ext uri="{9D8B030D-6E8A-4147-A177-3AD203B41FA5}">
                      <a16:colId xmlns:a16="http://schemas.microsoft.com/office/drawing/2014/main" val="1508364941"/>
                    </a:ext>
                  </a:extLst>
                </a:gridCol>
              </a:tblGrid>
              <a:tr h="378736">
                <a:tc>
                  <a:txBody>
                    <a:bodyPr/>
                    <a:lstStyle/>
                    <a:p>
                      <a:r>
                        <a:rPr lang="en-US" dirty="0"/>
                        <a:t>Lecture No:</a:t>
                      </a:r>
                    </a:p>
                  </a:txBody>
                  <a:tcPr/>
                </a:tc>
                <a:tc>
                  <a:txBody>
                    <a:bodyPr/>
                    <a:lstStyle/>
                    <a:p>
                      <a:r>
                        <a:rPr lang="en-US" dirty="0"/>
                        <a:t>Theory-01</a:t>
                      </a:r>
                    </a:p>
                  </a:txBody>
                  <a:tcPr/>
                </a:tc>
                <a:tc>
                  <a:txBody>
                    <a:bodyPr/>
                    <a:lstStyle/>
                    <a:p>
                      <a:r>
                        <a:rPr lang="en-US" dirty="0"/>
                        <a:t>Week No:</a:t>
                      </a:r>
                    </a:p>
                  </a:txBody>
                  <a:tcPr/>
                </a:tc>
                <a:tc>
                  <a:txBody>
                    <a:bodyPr/>
                    <a:lstStyle/>
                    <a:p>
                      <a:r>
                        <a:rPr lang="en-US" dirty="0"/>
                        <a:t>One</a:t>
                      </a:r>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Instructor</a:t>
                      </a:r>
                    </a:p>
                  </a:txBody>
                  <a:tcPr/>
                </a:tc>
                <a:tc gridSpan="5">
                  <a:txBody>
                    <a:bodyPr/>
                    <a:lstStyle/>
                    <a:p>
                      <a:r>
                        <a:rPr lang="en-US" i="1" dirty="0"/>
                        <a:t>Dr. Muhammad Firoz Mridha, Associate Professor, Dept of CS</a:t>
                      </a:r>
                    </a:p>
                    <a:p>
                      <a:r>
                        <a:rPr lang="en-US" i="1" dirty="0"/>
                        <a:t>Email: firoz</a:t>
                      </a:r>
                      <a:r>
                        <a:rPr lang="en-US" i="1"/>
                        <a:t>.mridha@</a:t>
                      </a:r>
                      <a:r>
                        <a:rPr lang="en-US" i="1" dirty="0"/>
                        <a:t>aiub.edu</a:t>
                      </a:r>
                    </a:p>
                  </a:txBody>
                  <a:tcPr/>
                </a:tc>
                <a:tc hMerge="1">
                  <a:txBody>
                    <a:bodyPr/>
                    <a:lstStyle/>
                    <a:p>
                      <a:endParaRPr lang="en-FI"/>
                    </a:p>
                  </a:txBody>
                  <a:tcPr/>
                </a:tc>
                <a:tc hMerge="1">
                  <a:txBody>
                    <a:bodyPr/>
                    <a:lstStyle/>
                    <a:p>
                      <a:endParaRPr lang="en-FI"/>
                    </a:p>
                  </a:txBody>
                  <a:tcPr/>
                </a:tc>
                <a:tc hMerge="1">
                  <a:txBody>
                    <a:bodyPr/>
                    <a:lstStyle/>
                    <a:p>
                      <a:endParaRPr lang="en-FI"/>
                    </a:p>
                  </a:txBody>
                  <a:tcPr/>
                </a:tc>
                <a:tc hMerge="1">
                  <a:txBody>
                    <a:bodyPr/>
                    <a:lstStyle/>
                    <a:p>
                      <a:endParaRPr lang="en-FI"/>
                    </a:p>
                  </a:txBody>
                  <a:tcPr/>
                </a:tc>
                <a:extLst>
                  <a:ext uri="{0D108BD9-81ED-4DB2-BD59-A6C34878D82A}">
                    <a16:rowId xmlns:a16="http://schemas.microsoft.com/office/drawing/2014/main" val="2091734565"/>
                  </a:ext>
                </a:extLst>
              </a:tr>
            </a:tbl>
          </a:graphicData>
        </a:graphic>
      </p:graphicFrame>
      <p:sp>
        <p:nvSpPr>
          <p:cNvPr id="8" name="Subtitle 2">
            <a:extLst>
              <a:ext uri="{FF2B5EF4-FFF2-40B4-BE49-F238E27FC236}">
                <a16:creationId xmlns:a16="http://schemas.microsoft.com/office/drawing/2014/main" id="{FF0F860A-68ED-3A45-9B2E-50E8CE1BC6B7}"/>
              </a:ext>
            </a:extLst>
          </p:cNvPr>
          <p:cNvSpPr txBox="1">
            <a:spLocks/>
          </p:cNvSpPr>
          <p:nvPr/>
        </p:nvSpPr>
        <p:spPr>
          <a:xfrm>
            <a:off x="2786003" y="1524312"/>
            <a:ext cx="523257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dirty="0"/>
              <a:t>Course Title:  </a:t>
            </a:r>
            <a:r>
              <a:rPr lang="en-US" b="1" dirty="0"/>
              <a:t>Artificial Intelligence and Expert System </a:t>
            </a:r>
            <a:endParaRPr lang="en-US" dirty="0"/>
          </a:p>
        </p:txBody>
      </p:sp>
    </p:spTree>
    <p:extLst>
      <p:ext uri="{BB962C8B-B14F-4D97-AF65-F5344CB8AC3E}">
        <p14:creationId xmlns:p14="http://schemas.microsoft.com/office/powerpoint/2010/main" val="700707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Goals of AI</a:t>
            </a:r>
          </a:p>
        </p:txBody>
      </p:sp>
      <p:pic>
        <p:nvPicPr>
          <p:cNvPr id="3" name="Picture 2">
            <a:extLst>
              <a:ext uri="{FF2B5EF4-FFF2-40B4-BE49-F238E27FC236}">
                <a16:creationId xmlns:a16="http://schemas.microsoft.com/office/drawing/2014/main" id="{F5866FE8-40F6-41FE-BD55-7B218D1988B3}"/>
              </a:ext>
            </a:extLst>
          </p:cNvPr>
          <p:cNvPicPr>
            <a:picLocks noChangeAspect="1"/>
          </p:cNvPicPr>
          <p:nvPr/>
        </p:nvPicPr>
        <p:blipFill>
          <a:blip r:embed="rId2"/>
          <a:stretch>
            <a:fillRect/>
          </a:stretch>
        </p:blipFill>
        <p:spPr>
          <a:xfrm>
            <a:off x="182880" y="2053883"/>
            <a:ext cx="8961120" cy="4614203"/>
          </a:xfrm>
          <a:prstGeom prst="rect">
            <a:avLst/>
          </a:prstGeom>
        </p:spPr>
      </p:pic>
    </p:spTree>
    <p:extLst>
      <p:ext uri="{BB962C8B-B14F-4D97-AF65-F5344CB8AC3E}">
        <p14:creationId xmlns:p14="http://schemas.microsoft.com/office/powerpoint/2010/main" val="3764212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E5E44-9480-4365-95F4-4A8DA39E8659}"/>
              </a:ext>
            </a:extLst>
          </p:cNvPr>
          <p:cNvSpPr>
            <a:spLocks noGrp="1"/>
          </p:cNvSpPr>
          <p:nvPr>
            <p:ph type="title"/>
          </p:nvPr>
        </p:nvSpPr>
        <p:spPr/>
        <p:txBody>
          <a:bodyPr/>
          <a:lstStyle/>
          <a:p>
            <a:pPr algn="ctr"/>
            <a:r>
              <a:rPr lang="en-US" altLang="en-US" dirty="0"/>
              <a:t>Romania with step costs in km</a:t>
            </a:r>
            <a:endParaRPr lang="en-US" dirty="0"/>
          </a:p>
        </p:txBody>
      </p:sp>
      <p:pic>
        <p:nvPicPr>
          <p:cNvPr id="4" name="Picture 4" descr="romania2">
            <a:extLst>
              <a:ext uri="{FF2B5EF4-FFF2-40B4-BE49-F238E27FC236}">
                <a16:creationId xmlns:a16="http://schemas.microsoft.com/office/drawing/2014/main" id="{074C3B9E-0ED7-4D18-911D-0A6C8D0257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4015" y="1976284"/>
            <a:ext cx="8066633" cy="451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68567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0325" y="518182"/>
            <a:ext cx="7808976" cy="1088136"/>
          </a:xfrm>
        </p:spPr>
        <p:txBody>
          <a:bodyPr>
            <a:normAutofit fontScale="90000"/>
          </a:bodyPr>
          <a:lstStyle/>
          <a:p>
            <a:r>
              <a:rPr lang="en-US" b="1" dirty="0">
                <a:latin typeface="Times-Bold"/>
              </a:rPr>
              <a:t>INFORMED </a:t>
            </a:r>
            <a:r>
              <a:rPr lang="en-US" sz="1600" dirty="0">
                <a:latin typeface="Helvetica-Narrow"/>
              </a:rPr>
              <a:t> </a:t>
            </a:r>
            <a:r>
              <a:rPr lang="en-US" b="1" dirty="0">
                <a:latin typeface="Times-Bold"/>
              </a:rPr>
              <a:t>SEARCH </a:t>
            </a:r>
            <a:r>
              <a:rPr lang="en-US" dirty="0">
                <a:latin typeface="Times-Roman"/>
              </a:rPr>
              <a:t>STRATEGY</a:t>
            </a:r>
            <a:endParaRPr lang="en-US" dirty="0"/>
          </a:p>
        </p:txBody>
      </p:sp>
      <p:sp>
        <p:nvSpPr>
          <p:cNvPr id="7" name="Rectangle 6">
            <a:extLst>
              <a:ext uri="{FF2B5EF4-FFF2-40B4-BE49-F238E27FC236}">
                <a16:creationId xmlns:a16="http://schemas.microsoft.com/office/drawing/2014/main" id="{B119D52A-3155-45EA-801B-423D6A71BC0D}"/>
              </a:ext>
            </a:extLst>
          </p:cNvPr>
          <p:cNvSpPr/>
          <p:nvPr/>
        </p:nvSpPr>
        <p:spPr>
          <a:xfrm>
            <a:off x="210324" y="2151017"/>
            <a:ext cx="8821133" cy="2677656"/>
          </a:xfrm>
          <a:prstGeom prst="rect">
            <a:avLst/>
          </a:prstGeom>
        </p:spPr>
        <p:txBody>
          <a:bodyPr wrap="square">
            <a:spAutoFit/>
          </a:bodyPr>
          <a:lstStyle/>
          <a:p>
            <a:pPr algn="just"/>
            <a:r>
              <a:rPr lang="en-US" sz="2400" b="1" dirty="0"/>
              <a:t>Informed </a:t>
            </a:r>
            <a:r>
              <a:rPr lang="en-US" sz="2400" dirty="0"/>
              <a:t> </a:t>
            </a:r>
            <a:r>
              <a:rPr lang="en-US" sz="2400" b="1" dirty="0"/>
              <a:t>search </a:t>
            </a:r>
            <a:r>
              <a:rPr lang="en-US" sz="2400" dirty="0"/>
              <a:t>strategy—</a:t>
            </a:r>
          </a:p>
          <a:p>
            <a:pPr algn="just"/>
            <a:endParaRPr lang="en-US" sz="2400" dirty="0"/>
          </a:p>
          <a:p>
            <a:pPr marL="342900" indent="-342900" algn="just">
              <a:buFont typeface="Arial" panose="020B0604020202020204" pitchFamily="34" charset="0"/>
              <a:buChar char="•"/>
            </a:pPr>
            <a:r>
              <a:rPr lang="en-US" sz="2400" dirty="0"/>
              <a:t>	one that uses </a:t>
            </a:r>
            <a:r>
              <a:rPr lang="en-US" sz="2400" b="1" dirty="0"/>
              <a:t>problem-specific knowledge </a:t>
            </a:r>
            <a:r>
              <a:rPr lang="en-US" sz="2400" dirty="0"/>
              <a:t>beyond the 	</a:t>
            </a:r>
            <a:r>
              <a:rPr lang="en-US" sz="2400" b="1" dirty="0"/>
              <a:t>definition of the problem itself</a:t>
            </a:r>
            <a:endParaRPr lang="en-US" sz="2400" dirty="0"/>
          </a:p>
          <a:p>
            <a:pPr algn="just"/>
            <a:r>
              <a:rPr lang="en-US" sz="2400" dirty="0"/>
              <a:t>	</a:t>
            </a:r>
          </a:p>
          <a:p>
            <a:pPr marL="342900" indent="-342900" algn="just">
              <a:buFont typeface="Arial" panose="020B0604020202020204" pitchFamily="34" charset="0"/>
              <a:buChar char="•"/>
            </a:pPr>
            <a:r>
              <a:rPr lang="en-US" sz="2400" dirty="0"/>
              <a:t>	can find solutions more efficiently than can an uninformed 	strategy.</a:t>
            </a:r>
          </a:p>
        </p:txBody>
      </p:sp>
      <p:sp>
        <p:nvSpPr>
          <p:cNvPr id="10" name="Rectangle 9">
            <a:extLst>
              <a:ext uri="{FF2B5EF4-FFF2-40B4-BE49-F238E27FC236}">
                <a16:creationId xmlns:a16="http://schemas.microsoft.com/office/drawing/2014/main" id="{A4C4DD16-F0A0-4837-A716-680CCB488525}"/>
              </a:ext>
            </a:extLst>
          </p:cNvPr>
          <p:cNvSpPr/>
          <p:nvPr/>
        </p:nvSpPr>
        <p:spPr>
          <a:xfrm>
            <a:off x="381250" y="5004040"/>
            <a:ext cx="8560420" cy="1200329"/>
          </a:xfrm>
          <a:prstGeom prst="rect">
            <a:avLst/>
          </a:prstGeom>
        </p:spPr>
        <p:txBody>
          <a:bodyPr wrap="none">
            <a:spAutoFit/>
          </a:bodyPr>
          <a:lstStyle/>
          <a:p>
            <a:r>
              <a:rPr lang="en-US" sz="2400" dirty="0"/>
              <a:t>problem-specific knowledge  </a:t>
            </a:r>
          </a:p>
          <a:p>
            <a:r>
              <a:rPr lang="en-US" sz="2400" dirty="0"/>
              <a:t>	is the extra bit of information the program uses rather than </a:t>
            </a:r>
          </a:p>
          <a:p>
            <a:r>
              <a:rPr lang="en-US" sz="2400" dirty="0"/>
              <a:t>	the problem formulation, thus known as </a:t>
            </a:r>
            <a:r>
              <a:rPr lang="en-US" sz="2400" b="1" dirty="0"/>
              <a:t>Informed Search</a:t>
            </a:r>
          </a:p>
        </p:txBody>
      </p:sp>
    </p:spTree>
    <p:extLst>
      <p:ext uri="{BB962C8B-B14F-4D97-AF65-F5344CB8AC3E}">
        <p14:creationId xmlns:p14="http://schemas.microsoft.com/office/powerpoint/2010/main" val="38952341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just"/>
            <a:r>
              <a:rPr lang="en-US" dirty="0">
                <a:latin typeface="+mn-lt"/>
              </a:rPr>
              <a:t>BEST-FIRST SEARCH</a:t>
            </a:r>
          </a:p>
        </p:txBody>
      </p:sp>
      <p:sp>
        <p:nvSpPr>
          <p:cNvPr id="3" name="Rectangle 2">
            <a:extLst>
              <a:ext uri="{FF2B5EF4-FFF2-40B4-BE49-F238E27FC236}">
                <a16:creationId xmlns:a16="http://schemas.microsoft.com/office/drawing/2014/main" id="{8F2DC475-FF4B-488D-8F3A-E37AD77A5073}"/>
              </a:ext>
            </a:extLst>
          </p:cNvPr>
          <p:cNvSpPr/>
          <p:nvPr/>
        </p:nvSpPr>
        <p:spPr>
          <a:xfrm>
            <a:off x="232115" y="2205503"/>
            <a:ext cx="8138161" cy="400110"/>
          </a:xfrm>
          <a:prstGeom prst="rect">
            <a:avLst/>
          </a:prstGeom>
        </p:spPr>
        <p:txBody>
          <a:bodyPr wrap="square">
            <a:spAutoFit/>
          </a:bodyPr>
          <a:lstStyle/>
          <a:p>
            <a:pPr marL="342900" indent="-342900" algn="just">
              <a:buFont typeface="Arial" panose="020B0604020202020204" pitchFamily="34" charset="0"/>
              <a:buChar char="•"/>
            </a:pPr>
            <a:r>
              <a:rPr lang="en-US" sz="2000" dirty="0"/>
              <a:t>The general approach to informed search is called </a:t>
            </a:r>
            <a:r>
              <a:rPr lang="en-US" sz="2000" b="1" dirty="0"/>
              <a:t>best-first search</a:t>
            </a:r>
            <a:endParaRPr lang="en-US" sz="2000" dirty="0"/>
          </a:p>
        </p:txBody>
      </p:sp>
      <p:sp>
        <p:nvSpPr>
          <p:cNvPr id="4" name="Rectangle 3">
            <a:extLst>
              <a:ext uri="{FF2B5EF4-FFF2-40B4-BE49-F238E27FC236}">
                <a16:creationId xmlns:a16="http://schemas.microsoft.com/office/drawing/2014/main" id="{CB7F7EE5-5954-490E-96A3-40D34AE1EEF5}"/>
              </a:ext>
            </a:extLst>
          </p:cNvPr>
          <p:cNvSpPr/>
          <p:nvPr/>
        </p:nvSpPr>
        <p:spPr>
          <a:xfrm>
            <a:off x="232115" y="2690336"/>
            <a:ext cx="8785276" cy="707886"/>
          </a:xfrm>
          <a:prstGeom prst="rect">
            <a:avLst/>
          </a:prstGeom>
        </p:spPr>
        <p:txBody>
          <a:bodyPr wrap="square">
            <a:spAutoFit/>
          </a:bodyPr>
          <a:lstStyle/>
          <a:p>
            <a:pPr marL="342900" indent="-342900" algn="just">
              <a:buFont typeface="Arial" panose="020B0604020202020204" pitchFamily="34" charset="0"/>
              <a:buChar char="•"/>
            </a:pPr>
            <a:r>
              <a:rPr lang="en-US" sz="2000" dirty="0"/>
              <a:t>Best-first search is an instance of the general </a:t>
            </a:r>
            <a:r>
              <a:rPr lang="en-US" sz="2000" b="1" dirty="0"/>
              <a:t>T</a:t>
            </a:r>
            <a:r>
              <a:rPr lang="en-US" sz="1200" b="1" dirty="0"/>
              <a:t>REE</a:t>
            </a:r>
            <a:r>
              <a:rPr lang="en-US" sz="2000" b="1" dirty="0"/>
              <a:t>-S</a:t>
            </a:r>
            <a:r>
              <a:rPr lang="en-US" sz="1200" b="1" dirty="0"/>
              <a:t>EARCH</a:t>
            </a:r>
            <a:r>
              <a:rPr lang="en-US" sz="1200" dirty="0"/>
              <a:t> </a:t>
            </a:r>
            <a:r>
              <a:rPr lang="en-US" sz="2000" dirty="0"/>
              <a:t>or </a:t>
            </a:r>
            <a:r>
              <a:rPr lang="en-US" sz="2000" b="1" dirty="0"/>
              <a:t>G</a:t>
            </a:r>
            <a:r>
              <a:rPr lang="en-US" sz="1200" b="1" dirty="0"/>
              <a:t>RAPH</a:t>
            </a:r>
            <a:r>
              <a:rPr lang="en-US" sz="2000" b="1" dirty="0"/>
              <a:t>-S</a:t>
            </a:r>
            <a:r>
              <a:rPr lang="en-US" sz="1200" b="1" dirty="0"/>
              <a:t>EARCH</a:t>
            </a:r>
            <a:r>
              <a:rPr lang="en-US" sz="1200" dirty="0"/>
              <a:t> </a:t>
            </a:r>
            <a:r>
              <a:rPr lang="en-US" sz="2000" dirty="0"/>
              <a:t>algorithm in which a node is selected for expansion based on an </a:t>
            </a:r>
            <a:r>
              <a:rPr lang="en-US" sz="2000" b="1" dirty="0"/>
              <a:t>evaluation function</a:t>
            </a:r>
            <a:r>
              <a:rPr lang="en-US" sz="2000" dirty="0"/>
              <a:t>, </a:t>
            </a:r>
            <a:r>
              <a:rPr lang="en-US" sz="2000" b="1" i="1" dirty="0"/>
              <a:t>f(n).</a:t>
            </a:r>
          </a:p>
        </p:txBody>
      </p:sp>
      <p:sp>
        <p:nvSpPr>
          <p:cNvPr id="5" name="Rectangle 4">
            <a:extLst>
              <a:ext uri="{FF2B5EF4-FFF2-40B4-BE49-F238E27FC236}">
                <a16:creationId xmlns:a16="http://schemas.microsoft.com/office/drawing/2014/main" id="{3330828C-8108-4227-B1AA-4C3B818E3A08}"/>
              </a:ext>
            </a:extLst>
          </p:cNvPr>
          <p:cNvSpPr/>
          <p:nvPr/>
        </p:nvSpPr>
        <p:spPr>
          <a:xfrm>
            <a:off x="232115" y="3474071"/>
            <a:ext cx="8785276" cy="707886"/>
          </a:xfrm>
          <a:prstGeom prst="rect">
            <a:avLst/>
          </a:prstGeom>
        </p:spPr>
        <p:txBody>
          <a:bodyPr wrap="square">
            <a:spAutoFit/>
          </a:bodyPr>
          <a:lstStyle/>
          <a:p>
            <a:pPr marL="342900" indent="-342900" algn="just">
              <a:buFont typeface="Arial" panose="020B0604020202020204" pitchFamily="34" charset="0"/>
              <a:buChar char="•"/>
            </a:pPr>
            <a:r>
              <a:rPr lang="en-US" sz="2000" dirty="0"/>
              <a:t>The evaluation function is construed as a cost estimate, so the node with the </a:t>
            </a:r>
            <a:r>
              <a:rPr lang="en-US" sz="2000" i="1" dirty="0"/>
              <a:t>lowest </a:t>
            </a:r>
            <a:r>
              <a:rPr lang="en-US" sz="2000" dirty="0"/>
              <a:t>evaluation is expanded first</a:t>
            </a:r>
          </a:p>
        </p:txBody>
      </p:sp>
      <p:sp>
        <p:nvSpPr>
          <p:cNvPr id="6" name="Rectangle 5">
            <a:extLst>
              <a:ext uri="{FF2B5EF4-FFF2-40B4-BE49-F238E27FC236}">
                <a16:creationId xmlns:a16="http://schemas.microsoft.com/office/drawing/2014/main" id="{3FC09532-84DB-4E26-8CA8-093826D84A5B}"/>
              </a:ext>
            </a:extLst>
          </p:cNvPr>
          <p:cNvSpPr/>
          <p:nvPr/>
        </p:nvSpPr>
        <p:spPr>
          <a:xfrm>
            <a:off x="232115" y="4475093"/>
            <a:ext cx="8785276" cy="707886"/>
          </a:xfrm>
          <a:prstGeom prst="rect">
            <a:avLst/>
          </a:prstGeom>
        </p:spPr>
        <p:txBody>
          <a:bodyPr wrap="square">
            <a:spAutoFit/>
          </a:bodyPr>
          <a:lstStyle/>
          <a:p>
            <a:pPr marL="342900" indent="-342900" algn="just">
              <a:buFont typeface="Arial" panose="020B0604020202020204" pitchFamily="34" charset="0"/>
              <a:buChar char="•"/>
            </a:pPr>
            <a:r>
              <a:rPr lang="en-US" sz="2000" dirty="0"/>
              <a:t>The implementation of best-first graph search is identical to that for uniform-cost search, except for the use of f instead of g to order the priority queue.</a:t>
            </a:r>
          </a:p>
        </p:txBody>
      </p:sp>
      <p:sp>
        <p:nvSpPr>
          <p:cNvPr id="7" name="Rectangle 6">
            <a:extLst>
              <a:ext uri="{FF2B5EF4-FFF2-40B4-BE49-F238E27FC236}">
                <a16:creationId xmlns:a16="http://schemas.microsoft.com/office/drawing/2014/main" id="{F4E08F31-B577-4506-A434-B7A50C700D02}"/>
              </a:ext>
            </a:extLst>
          </p:cNvPr>
          <p:cNvSpPr/>
          <p:nvPr/>
        </p:nvSpPr>
        <p:spPr>
          <a:xfrm>
            <a:off x="246183" y="5526854"/>
            <a:ext cx="5455724" cy="400110"/>
          </a:xfrm>
          <a:prstGeom prst="rect">
            <a:avLst/>
          </a:prstGeom>
        </p:spPr>
        <p:txBody>
          <a:bodyPr wrap="none">
            <a:spAutoFit/>
          </a:bodyPr>
          <a:lstStyle/>
          <a:p>
            <a:pPr marL="342900" indent="-342900" algn="just">
              <a:buFont typeface="Arial" panose="020B0604020202020204" pitchFamily="34" charset="0"/>
              <a:buChar char="•"/>
            </a:pPr>
            <a:r>
              <a:rPr lang="en-US" sz="2000" dirty="0"/>
              <a:t>The choice of f determines the search strategy. </a:t>
            </a:r>
          </a:p>
        </p:txBody>
      </p:sp>
    </p:spTree>
    <p:extLst>
      <p:ext uri="{BB962C8B-B14F-4D97-AF65-F5344CB8AC3E}">
        <p14:creationId xmlns:p14="http://schemas.microsoft.com/office/powerpoint/2010/main" val="16638561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02224"/>
            <a:ext cx="7808976" cy="1088136"/>
          </a:xfrm>
        </p:spPr>
        <p:txBody>
          <a:bodyPr>
            <a:normAutofit fontScale="90000"/>
          </a:bodyPr>
          <a:lstStyle/>
          <a:p>
            <a:r>
              <a:rPr lang="en-US" dirty="0"/>
              <a:t>HEURISTIC SEARCH COMPARED</a:t>
            </a:r>
            <a:br>
              <a:rPr lang="en-US" dirty="0"/>
            </a:br>
            <a:r>
              <a:rPr lang="en-US" dirty="0"/>
              <a:t>WITH BLIND SEARCH</a:t>
            </a:r>
          </a:p>
        </p:txBody>
      </p:sp>
      <p:pic>
        <p:nvPicPr>
          <p:cNvPr id="4" name="Picture 3">
            <a:extLst>
              <a:ext uri="{FF2B5EF4-FFF2-40B4-BE49-F238E27FC236}">
                <a16:creationId xmlns:a16="http://schemas.microsoft.com/office/drawing/2014/main" id="{4A830C66-0F00-42E3-A921-FF4B0AE9D2AD}"/>
              </a:ext>
            </a:extLst>
          </p:cNvPr>
          <p:cNvPicPr>
            <a:picLocks noChangeAspect="1"/>
          </p:cNvPicPr>
          <p:nvPr/>
        </p:nvPicPr>
        <p:blipFill>
          <a:blip r:embed="rId2"/>
          <a:stretch>
            <a:fillRect/>
          </a:stretch>
        </p:blipFill>
        <p:spPr>
          <a:xfrm>
            <a:off x="0" y="2115844"/>
            <a:ext cx="9144000" cy="3876993"/>
          </a:xfrm>
          <a:prstGeom prst="rect">
            <a:avLst/>
          </a:prstGeom>
        </p:spPr>
      </p:pic>
    </p:spTree>
    <p:extLst>
      <p:ext uri="{BB962C8B-B14F-4D97-AF65-F5344CB8AC3E}">
        <p14:creationId xmlns:p14="http://schemas.microsoft.com/office/powerpoint/2010/main" val="12215525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HEURISTIC FUNCTION</a:t>
            </a:r>
          </a:p>
        </p:txBody>
      </p:sp>
      <p:sp>
        <p:nvSpPr>
          <p:cNvPr id="3" name="Rectangle 2">
            <a:extLst>
              <a:ext uri="{FF2B5EF4-FFF2-40B4-BE49-F238E27FC236}">
                <a16:creationId xmlns:a16="http://schemas.microsoft.com/office/drawing/2014/main" id="{424C16DE-9D09-4466-99A5-36EB6B86BB2B}"/>
              </a:ext>
            </a:extLst>
          </p:cNvPr>
          <p:cNvSpPr/>
          <p:nvPr/>
        </p:nvSpPr>
        <p:spPr>
          <a:xfrm>
            <a:off x="98477" y="2090616"/>
            <a:ext cx="8890778" cy="400110"/>
          </a:xfrm>
          <a:prstGeom prst="rect">
            <a:avLst/>
          </a:prstGeom>
        </p:spPr>
        <p:txBody>
          <a:bodyPr wrap="square">
            <a:spAutoFit/>
          </a:bodyPr>
          <a:lstStyle/>
          <a:p>
            <a:pPr marL="342900" indent="-342900" algn="just">
              <a:buFont typeface="Arial" panose="020B0604020202020204" pitchFamily="34" charset="0"/>
              <a:buChar char="•"/>
            </a:pPr>
            <a:r>
              <a:rPr lang="en-US" sz="2000" dirty="0"/>
              <a:t>The choice of </a:t>
            </a:r>
            <a:r>
              <a:rPr lang="en-US" sz="2000" b="1" dirty="0"/>
              <a:t>f(evaluation function)</a:t>
            </a:r>
            <a:r>
              <a:rPr lang="en-US" sz="2000" dirty="0"/>
              <a:t> determines the search strategy</a:t>
            </a:r>
          </a:p>
        </p:txBody>
      </p:sp>
      <p:sp>
        <p:nvSpPr>
          <p:cNvPr id="4" name="Rectangle 3">
            <a:extLst>
              <a:ext uri="{FF2B5EF4-FFF2-40B4-BE49-F238E27FC236}">
                <a16:creationId xmlns:a16="http://schemas.microsoft.com/office/drawing/2014/main" id="{FEA5358F-8532-48C9-985C-F013650F0A51}"/>
              </a:ext>
            </a:extLst>
          </p:cNvPr>
          <p:cNvSpPr/>
          <p:nvPr/>
        </p:nvSpPr>
        <p:spPr>
          <a:xfrm>
            <a:off x="98477" y="2592434"/>
            <a:ext cx="9045524" cy="707886"/>
          </a:xfrm>
          <a:prstGeom prst="rect">
            <a:avLst/>
          </a:prstGeom>
        </p:spPr>
        <p:txBody>
          <a:bodyPr wrap="square">
            <a:spAutoFit/>
          </a:bodyPr>
          <a:lstStyle/>
          <a:p>
            <a:pPr marL="342900" indent="-342900" algn="just">
              <a:buFont typeface="Arial" panose="020B0604020202020204" pitchFamily="34" charset="0"/>
              <a:buChar char="•"/>
            </a:pPr>
            <a:r>
              <a:rPr lang="en-US" sz="2000" dirty="0"/>
              <a:t>Best-first algorithms include as a component of </a:t>
            </a:r>
            <a:r>
              <a:rPr lang="en-US" sz="2000" b="1" dirty="0"/>
              <a:t>f</a:t>
            </a:r>
            <a:r>
              <a:rPr lang="en-US" sz="2000" dirty="0"/>
              <a:t> a </a:t>
            </a:r>
            <a:r>
              <a:rPr lang="en-US" sz="2000" b="1" dirty="0"/>
              <a:t>heuristic function</a:t>
            </a:r>
            <a:r>
              <a:rPr lang="en-US" sz="2000" dirty="0"/>
              <a:t>, denoted </a:t>
            </a:r>
            <a:r>
              <a:rPr lang="en-US" sz="2000" b="1" dirty="0"/>
              <a:t>h(n)</a:t>
            </a:r>
          </a:p>
        </p:txBody>
      </p:sp>
      <p:sp>
        <p:nvSpPr>
          <p:cNvPr id="5" name="Rectangle 4">
            <a:extLst>
              <a:ext uri="{FF2B5EF4-FFF2-40B4-BE49-F238E27FC236}">
                <a16:creationId xmlns:a16="http://schemas.microsoft.com/office/drawing/2014/main" id="{FDDA1DE3-4F0E-4C76-97D5-5150BEC64486}"/>
              </a:ext>
            </a:extLst>
          </p:cNvPr>
          <p:cNvSpPr/>
          <p:nvPr/>
        </p:nvSpPr>
        <p:spPr>
          <a:xfrm>
            <a:off x="98476" y="3354496"/>
            <a:ext cx="8890779" cy="707886"/>
          </a:xfrm>
          <a:prstGeom prst="rect">
            <a:avLst/>
          </a:prstGeom>
        </p:spPr>
        <p:txBody>
          <a:bodyPr wrap="square">
            <a:spAutoFit/>
          </a:bodyPr>
          <a:lstStyle/>
          <a:p>
            <a:pPr marL="342900" indent="-342900" algn="just">
              <a:buFont typeface="Arial" panose="020B0604020202020204" pitchFamily="34" charset="0"/>
              <a:buChar char="•"/>
            </a:pPr>
            <a:r>
              <a:rPr lang="en-US" sz="2000" dirty="0"/>
              <a:t>h(n) = estimated cost of the cheapest path from the state at node </a:t>
            </a:r>
            <a:r>
              <a:rPr lang="en-US" sz="2000" i="1" dirty="0"/>
              <a:t>n </a:t>
            </a:r>
            <a:r>
              <a:rPr lang="en-US" sz="2000" dirty="0"/>
              <a:t>to a goal state.</a:t>
            </a:r>
          </a:p>
        </p:txBody>
      </p:sp>
      <p:sp>
        <p:nvSpPr>
          <p:cNvPr id="6" name="Rectangle 5">
            <a:extLst>
              <a:ext uri="{FF2B5EF4-FFF2-40B4-BE49-F238E27FC236}">
                <a16:creationId xmlns:a16="http://schemas.microsoft.com/office/drawing/2014/main" id="{35655E9E-DA0F-4171-8E64-35A8C07158C5}"/>
              </a:ext>
            </a:extLst>
          </p:cNvPr>
          <p:cNvSpPr/>
          <p:nvPr/>
        </p:nvSpPr>
        <p:spPr>
          <a:xfrm>
            <a:off x="98476" y="4026573"/>
            <a:ext cx="9062579" cy="707886"/>
          </a:xfrm>
          <a:prstGeom prst="rect">
            <a:avLst/>
          </a:prstGeom>
        </p:spPr>
        <p:txBody>
          <a:bodyPr wrap="square">
            <a:spAutoFit/>
          </a:bodyPr>
          <a:lstStyle/>
          <a:p>
            <a:pPr marL="342900" indent="-342900" algn="just">
              <a:buFont typeface="Arial" panose="020B0604020202020204" pitchFamily="34" charset="0"/>
              <a:buChar char="•"/>
            </a:pPr>
            <a:r>
              <a:rPr lang="en-US" sz="2000" dirty="0"/>
              <a:t>h(n) takes a </a:t>
            </a:r>
            <a:r>
              <a:rPr lang="en-US" sz="2000" i="1" dirty="0"/>
              <a:t>node </a:t>
            </a:r>
            <a:r>
              <a:rPr lang="en-US" sz="2000" dirty="0"/>
              <a:t>as input, but, unlike g(n), it depends only on the </a:t>
            </a:r>
            <a:r>
              <a:rPr lang="en-US" sz="2000" i="1" dirty="0"/>
              <a:t>state </a:t>
            </a:r>
            <a:r>
              <a:rPr lang="en-US" sz="2000" dirty="0"/>
              <a:t>at that node.</a:t>
            </a:r>
          </a:p>
        </p:txBody>
      </p:sp>
      <p:sp>
        <p:nvSpPr>
          <p:cNvPr id="7" name="Rectangle 6">
            <a:extLst>
              <a:ext uri="{FF2B5EF4-FFF2-40B4-BE49-F238E27FC236}">
                <a16:creationId xmlns:a16="http://schemas.microsoft.com/office/drawing/2014/main" id="{A40E9C76-5558-48BE-8BF4-DB3FC4EC484C}"/>
              </a:ext>
            </a:extLst>
          </p:cNvPr>
          <p:cNvSpPr/>
          <p:nvPr/>
        </p:nvSpPr>
        <p:spPr>
          <a:xfrm>
            <a:off x="98476" y="4758726"/>
            <a:ext cx="8890778" cy="707886"/>
          </a:xfrm>
          <a:prstGeom prst="rect">
            <a:avLst/>
          </a:prstGeom>
        </p:spPr>
        <p:txBody>
          <a:bodyPr wrap="square">
            <a:spAutoFit/>
          </a:bodyPr>
          <a:lstStyle/>
          <a:p>
            <a:pPr marL="342900" indent="-342900" algn="just">
              <a:buFont typeface="Arial" panose="020B0604020202020204" pitchFamily="34" charset="0"/>
              <a:buChar char="•"/>
            </a:pPr>
            <a:r>
              <a:rPr lang="en-US" sz="2000" dirty="0"/>
              <a:t>Heuristic functions are the most common form in which additional knowledge of the problem is imparted to the search algorithm</a:t>
            </a:r>
          </a:p>
        </p:txBody>
      </p:sp>
      <p:sp>
        <p:nvSpPr>
          <p:cNvPr id="8" name="Rectangle 7">
            <a:extLst>
              <a:ext uri="{FF2B5EF4-FFF2-40B4-BE49-F238E27FC236}">
                <a16:creationId xmlns:a16="http://schemas.microsoft.com/office/drawing/2014/main" id="{171AD072-A09D-4F71-8EBB-12CE36412704}"/>
              </a:ext>
            </a:extLst>
          </p:cNvPr>
          <p:cNvSpPr/>
          <p:nvPr/>
        </p:nvSpPr>
        <p:spPr>
          <a:xfrm>
            <a:off x="98477" y="5497270"/>
            <a:ext cx="8890778" cy="707886"/>
          </a:xfrm>
          <a:prstGeom prst="rect">
            <a:avLst/>
          </a:prstGeom>
        </p:spPr>
        <p:txBody>
          <a:bodyPr wrap="square">
            <a:spAutoFit/>
          </a:bodyPr>
          <a:lstStyle/>
          <a:p>
            <a:pPr marL="342900" indent="-342900" algn="just">
              <a:buFont typeface="Arial" panose="020B0604020202020204" pitchFamily="34" charset="0"/>
              <a:buChar char="•"/>
            </a:pPr>
            <a:r>
              <a:rPr lang="en-US" sz="2000" dirty="0"/>
              <a:t>Consider them to be arbitrary, nonnegative, problem-specific functions, with one constraint: </a:t>
            </a:r>
            <a:r>
              <a:rPr lang="en-US" sz="2000" b="1" dirty="0"/>
              <a:t>if n is a goal node, then h(n)=0.</a:t>
            </a:r>
          </a:p>
        </p:txBody>
      </p:sp>
    </p:spTree>
    <p:extLst>
      <p:ext uri="{BB962C8B-B14F-4D97-AF65-F5344CB8AC3E}">
        <p14:creationId xmlns:p14="http://schemas.microsoft.com/office/powerpoint/2010/main" val="6272272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just"/>
            <a:r>
              <a:rPr lang="en-US" sz="4400" b="1" dirty="0"/>
              <a:t>GREEDY BEST-FIRST SEARCH</a:t>
            </a:r>
            <a:endParaRPr lang="en-US" sz="4400" dirty="0"/>
          </a:p>
        </p:txBody>
      </p:sp>
      <p:sp>
        <p:nvSpPr>
          <p:cNvPr id="3" name="Rectangle 2">
            <a:extLst>
              <a:ext uri="{FF2B5EF4-FFF2-40B4-BE49-F238E27FC236}">
                <a16:creationId xmlns:a16="http://schemas.microsoft.com/office/drawing/2014/main" id="{8720E4E3-1DB6-4308-B3CD-85C7B45B05CE}"/>
              </a:ext>
            </a:extLst>
          </p:cNvPr>
          <p:cNvSpPr/>
          <p:nvPr/>
        </p:nvSpPr>
        <p:spPr>
          <a:xfrm>
            <a:off x="203981" y="2089854"/>
            <a:ext cx="8785273" cy="1200329"/>
          </a:xfrm>
          <a:prstGeom prst="rect">
            <a:avLst/>
          </a:prstGeom>
        </p:spPr>
        <p:txBody>
          <a:bodyPr wrap="square">
            <a:spAutoFit/>
          </a:bodyPr>
          <a:lstStyle/>
          <a:p>
            <a:pPr marL="342900" indent="-342900" algn="just">
              <a:buFont typeface="Arial" panose="020B0604020202020204" pitchFamily="34" charset="0"/>
              <a:buChar char="•"/>
            </a:pPr>
            <a:r>
              <a:rPr lang="en-US" sz="2400" b="1" dirty="0">
                <a:latin typeface="Times-Bold"/>
              </a:rPr>
              <a:t>Greedy best-first search</a:t>
            </a:r>
            <a:r>
              <a:rPr lang="en-US" sz="1400" dirty="0">
                <a:latin typeface="Times-Roman"/>
              </a:rPr>
              <a:t>8 </a:t>
            </a:r>
            <a:r>
              <a:rPr lang="en-US" sz="2400" dirty="0">
                <a:latin typeface="Times-Roman"/>
              </a:rPr>
              <a:t>tries to expand the node that is closest to the goal, on the grounds that this is likely to lead to a solution quickly.</a:t>
            </a:r>
            <a:endParaRPr lang="en-US" sz="2400" dirty="0"/>
          </a:p>
        </p:txBody>
      </p:sp>
      <p:sp>
        <p:nvSpPr>
          <p:cNvPr id="4" name="Rectangle 3">
            <a:extLst>
              <a:ext uri="{FF2B5EF4-FFF2-40B4-BE49-F238E27FC236}">
                <a16:creationId xmlns:a16="http://schemas.microsoft.com/office/drawing/2014/main" id="{A9B5E2C9-64ED-4237-A132-3A3F5C889E71}"/>
              </a:ext>
            </a:extLst>
          </p:cNvPr>
          <p:cNvSpPr/>
          <p:nvPr/>
        </p:nvSpPr>
        <p:spPr>
          <a:xfrm>
            <a:off x="203980" y="3334942"/>
            <a:ext cx="8785273" cy="83099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Roman"/>
              </a:rPr>
              <a:t>Thus, it evaluates nodes by using just the heuristic function; that is, </a:t>
            </a:r>
            <a:r>
              <a:rPr lang="en-US" sz="2400" b="1" i="1" dirty="0">
                <a:latin typeface="CMMI10"/>
              </a:rPr>
              <a:t>f</a:t>
            </a:r>
            <a:r>
              <a:rPr lang="en-US" sz="2400" b="1" i="1" dirty="0">
                <a:latin typeface="CMR10"/>
              </a:rPr>
              <a:t>(</a:t>
            </a:r>
            <a:r>
              <a:rPr lang="en-US" sz="2400" b="1" i="1" dirty="0">
                <a:latin typeface="CMMI10"/>
              </a:rPr>
              <a:t>n</a:t>
            </a:r>
            <a:r>
              <a:rPr lang="en-US" sz="2400" b="1" i="1" dirty="0">
                <a:latin typeface="CMR10"/>
              </a:rPr>
              <a:t>) = </a:t>
            </a:r>
            <a:r>
              <a:rPr lang="en-US" sz="2400" b="1" i="1" dirty="0">
                <a:latin typeface="CMMI10"/>
              </a:rPr>
              <a:t>h</a:t>
            </a:r>
            <a:r>
              <a:rPr lang="en-US" sz="2400" b="1" i="1" dirty="0">
                <a:latin typeface="CMR10"/>
              </a:rPr>
              <a:t>(</a:t>
            </a:r>
            <a:r>
              <a:rPr lang="en-US" sz="2400" b="1" i="1" dirty="0">
                <a:latin typeface="CMMI10"/>
              </a:rPr>
              <a:t>n</a:t>
            </a:r>
            <a:r>
              <a:rPr lang="en-US" sz="2400" b="1" i="1" dirty="0">
                <a:latin typeface="CMR10"/>
              </a:rPr>
              <a:t>)</a:t>
            </a:r>
            <a:r>
              <a:rPr lang="en-US" sz="2400" b="1" i="1" dirty="0">
                <a:latin typeface="Times-Roman"/>
              </a:rPr>
              <a:t>.</a:t>
            </a:r>
            <a:endParaRPr lang="en-US" sz="2400" b="1" i="1" dirty="0"/>
          </a:p>
        </p:txBody>
      </p:sp>
      <p:sp>
        <p:nvSpPr>
          <p:cNvPr id="5" name="Rectangle 4">
            <a:extLst>
              <a:ext uri="{FF2B5EF4-FFF2-40B4-BE49-F238E27FC236}">
                <a16:creationId xmlns:a16="http://schemas.microsoft.com/office/drawing/2014/main" id="{A1F49944-8551-4418-9558-225F3363E65A}"/>
              </a:ext>
            </a:extLst>
          </p:cNvPr>
          <p:cNvSpPr/>
          <p:nvPr/>
        </p:nvSpPr>
        <p:spPr>
          <a:xfrm>
            <a:off x="200478" y="4167413"/>
            <a:ext cx="8648100" cy="46166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Roman"/>
              </a:rPr>
              <a:t>“greedy”—at each step it tries to get as close to the goal as it can.</a:t>
            </a:r>
            <a:endParaRPr lang="en-US" sz="2400" dirty="0"/>
          </a:p>
        </p:txBody>
      </p:sp>
      <p:sp>
        <p:nvSpPr>
          <p:cNvPr id="6" name="Rectangle 5">
            <a:extLst>
              <a:ext uri="{FF2B5EF4-FFF2-40B4-BE49-F238E27FC236}">
                <a16:creationId xmlns:a16="http://schemas.microsoft.com/office/drawing/2014/main" id="{877F9E3E-FF8C-408B-A428-BBB3CD1E0DD2}"/>
              </a:ext>
            </a:extLst>
          </p:cNvPr>
          <p:cNvSpPr/>
          <p:nvPr/>
        </p:nvSpPr>
        <p:spPr>
          <a:xfrm>
            <a:off x="203982" y="4828962"/>
            <a:ext cx="8461717" cy="461665"/>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Roman"/>
              </a:rPr>
              <a:t>Its search cost is minimal. It is not optimal.</a:t>
            </a:r>
            <a:endParaRPr lang="en-US" sz="2400" dirty="0"/>
          </a:p>
        </p:txBody>
      </p:sp>
      <p:sp>
        <p:nvSpPr>
          <p:cNvPr id="7" name="Rectangle 6">
            <a:extLst>
              <a:ext uri="{FF2B5EF4-FFF2-40B4-BE49-F238E27FC236}">
                <a16:creationId xmlns:a16="http://schemas.microsoft.com/office/drawing/2014/main" id="{363CDBBF-E4C9-4A8E-A581-12EDC3514266}"/>
              </a:ext>
            </a:extLst>
          </p:cNvPr>
          <p:cNvSpPr/>
          <p:nvPr/>
        </p:nvSpPr>
        <p:spPr>
          <a:xfrm>
            <a:off x="203982" y="5372968"/>
            <a:ext cx="8785272" cy="830997"/>
          </a:xfrm>
          <a:prstGeom prst="rect">
            <a:avLst/>
          </a:prstGeom>
        </p:spPr>
        <p:txBody>
          <a:bodyPr wrap="square">
            <a:spAutoFit/>
          </a:bodyPr>
          <a:lstStyle/>
          <a:p>
            <a:pPr marL="342900" indent="-342900" algn="just">
              <a:buFont typeface="Arial" panose="020B0604020202020204" pitchFamily="34" charset="0"/>
              <a:buChar char="•"/>
            </a:pPr>
            <a:r>
              <a:rPr lang="en-US" sz="2400" dirty="0">
                <a:latin typeface="Times-Roman"/>
              </a:rPr>
              <a:t>Greedy best-first tree search is also incomplete even in a finite state space, much like depth-first search.</a:t>
            </a:r>
            <a:endParaRPr lang="en-US" sz="2400" dirty="0"/>
          </a:p>
        </p:txBody>
      </p:sp>
    </p:spTree>
    <p:extLst>
      <p:ext uri="{BB962C8B-B14F-4D97-AF65-F5344CB8AC3E}">
        <p14:creationId xmlns:p14="http://schemas.microsoft.com/office/powerpoint/2010/main" val="776025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86630"/>
            <a:ext cx="7808976" cy="1088136"/>
          </a:xfrm>
        </p:spPr>
        <p:txBody>
          <a:bodyPr>
            <a:normAutofit fontScale="90000"/>
          </a:bodyPr>
          <a:lstStyle/>
          <a:p>
            <a:r>
              <a:rPr lang="en-US" dirty="0"/>
              <a:t>STRAIGHT-LINE DISTANCE HEURISTIC</a:t>
            </a:r>
          </a:p>
        </p:txBody>
      </p:sp>
      <p:pic>
        <p:nvPicPr>
          <p:cNvPr id="3" name="Picture 2">
            <a:extLst>
              <a:ext uri="{FF2B5EF4-FFF2-40B4-BE49-F238E27FC236}">
                <a16:creationId xmlns:a16="http://schemas.microsoft.com/office/drawing/2014/main" id="{B48F50C0-8798-4840-8FB8-DC251DEF71EF}"/>
              </a:ext>
            </a:extLst>
          </p:cNvPr>
          <p:cNvPicPr>
            <a:picLocks noChangeAspect="1"/>
          </p:cNvPicPr>
          <p:nvPr/>
        </p:nvPicPr>
        <p:blipFill>
          <a:blip r:embed="rId2"/>
          <a:stretch>
            <a:fillRect/>
          </a:stretch>
        </p:blipFill>
        <p:spPr>
          <a:xfrm>
            <a:off x="252484" y="2209947"/>
            <a:ext cx="8836023" cy="3670348"/>
          </a:xfrm>
          <a:prstGeom prst="rect">
            <a:avLst/>
          </a:prstGeom>
        </p:spPr>
      </p:pic>
    </p:spTree>
    <p:extLst>
      <p:ext uri="{BB962C8B-B14F-4D97-AF65-F5344CB8AC3E}">
        <p14:creationId xmlns:p14="http://schemas.microsoft.com/office/powerpoint/2010/main" val="39381551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2867" y="716291"/>
            <a:ext cx="7808976" cy="1088136"/>
          </a:xfrm>
        </p:spPr>
        <p:txBody>
          <a:bodyPr>
            <a:normAutofit fontScale="90000"/>
          </a:bodyPr>
          <a:lstStyle/>
          <a:p>
            <a:r>
              <a:rPr lang="en-US" dirty="0"/>
              <a:t>GREEDY BEST-FIRST </a:t>
            </a:r>
            <a:br>
              <a:rPr lang="en-US" dirty="0"/>
            </a:br>
            <a:r>
              <a:rPr lang="en-US" dirty="0"/>
              <a:t>TREE SEARCH</a:t>
            </a:r>
          </a:p>
        </p:txBody>
      </p:sp>
      <p:pic>
        <p:nvPicPr>
          <p:cNvPr id="3" name="Picture 2">
            <a:extLst>
              <a:ext uri="{FF2B5EF4-FFF2-40B4-BE49-F238E27FC236}">
                <a16:creationId xmlns:a16="http://schemas.microsoft.com/office/drawing/2014/main" id="{4EA61055-67AE-437D-A3BA-B0F9A2890111}"/>
              </a:ext>
            </a:extLst>
          </p:cNvPr>
          <p:cNvPicPr>
            <a:picLocks noChangeAspect="1"/>
          </p:cNvPicPr>
          <p:nvPr/>
        </p:nvPicPr>
        <p:blipFill>
          <a:blip r:embed="rId2"/>
          <a:stretch>
            <a:fillRect/>
          </a:stretch>
        </p:blipFill>
        <p:spPr>
          <a:xfrm>
            <a:off x="0" y="1969476"/>
            <a:ext cx="9144000" cy="4888523"/>
          </a:xfrm>
          <a:prstGeom prst="rect">
            <a:avLst/>
          </a:prstGeom>
        </p:spPr>
      </p:pic>
    </p:spTree>
    <p:extLst>
      <p:ext uri="{BB962C8B-B14F-4D97-AF65-F5344CB8AC3E}">
        <p14:creationId xmlns:p14="http://schemas.microsoft.com/office/powerpoint/2010/main" val="37196981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72562"/>
            <a:ext cx="8300628" cy="1088136"/>
          </a:xfrm>
        </p:spPr>
        <p:txBody>
          <a:bodyPr>
            <a:normAutofit fontScale="90000"/>
          </a:bodyPr>
          <a:lstStyle/>
          <a:p>
            <a:r>
              <a:rPr lang="en-US" b="1" dirty="0"/>
              <a:t>A* SEARCH: </a:t>
            </a:r>
            <a:br>
              <a:rPr lang="en-US" b="1" dirty="0"/>
            </a:br>
            <a:r>
              <a:rPr lang="en-US" sz="2700" b="1" dirty="0"/>
              <a:t>MINIMIZING THE TOTAL ESTIMATED SOLUTION COST</a:t>
            </a:r>
            <a:endParaRPr lang="en-US" dirty="0"/>
          </a:p>
        </p:txBody>
      </p:sp>
      <p:sp>
        <p:nvSpPr>
          <p:cNvPr id="3" name="Rectangle 2">
            <a:extLst>
              <a:ext uri="{FF2B5EF4-FFF2-40B4-BE49-F238E27FC236}">
                <a16:creationId xmlns:a16="http://schemas.microsoft.com/office/drawing/2014/main" id="{5BD43F9B-087A-4583-8566-9287E4CA9F50}"/>
              </a:ext>
            </a:extLst>
          </p:cNvPr>
          <p:cNvSpPr/>
          <p:nvPr/>
        </p:nvSpPr>
        <p:spPr>
          <a:xfrm>
            <a:off x="189913" y="2008555"/>
            <a:ext cx="8813409" cy="400110"/>
          </a:xfrm>
          <a:prstGeom prst="rect">
            <a:avLst/>
          </a:prstGeom>
        </p:spPr>
        <p:txBody>
          <a:bodyPr wrap="square">
            <a:spAutoFit/>
          </a:bodyPr>
          <a:lstStyle/>
          <a:p>
            <a:r>
              <a:rPr lang="en-US" sz="2000" dirty="0"/>
              <a:t>The most widely known form of best-first search is called </a:t>
            </a:r>
            <a:r>
              <a:rPr lang="en-US" sz="2000" b="1" dirty="0"/>
              <a:t>A</a:t>
            </a:r>
            <a:r>
              <a:rPr lang="en-US" sz="2000" b="1" baseline="30000" dirty="0"/>
              <a:t>*</a:t>
            </a:r>
            <a:r>
              <a:rPr lang="en-US" sz="2000" b="1" dirty="0"/>
              <a:t>search</a:t>
            </a:r>
            <a:endParaRPr lang="en-US" sz="2000" dirty="0"/>
          </a:p>
        </p:txBody>
      </p:sp>
      <p:sp>
        <p:nvSpPr>
          <p:cNvPr id="4" name="Rectangle 3">
            <a:extLst>
              <a:ext uri="{FF2B5EF4-FFF2-40B4-BE49-F238E27FC236}">
                <a16:creationId xmlns:a16="http://schemas.microsoft.com/office/drawing/2014/main" id="{FCC634B2-C65C-4041-A403-3959BDA0DCC4}"/>
              </a:ext>
            </a:extLst>
          </p:cNvPr>
          <p:cNvSpPr/>
          <p:nvPr/>
        </p:nvSpPr>
        <p:spPr>
          <a:xfrm>
            <a:off x="189912" y="2387706"/>
            <a:ext cx="8672733" cy="1323439"/>
          </a:xfrm>
          <a:prstGeom prst="rect">
            <a:avLst/>
          </a:prstGeom>
        </p:spPr>
        <p:txBody>
          <a:bodyPr wrap="square">
            <a:spAutoFit/>
          </a:bodyPr>
          <a:lstStyle/>
          <a:p>
            <a:pPr algn="just"/>
            <a:r>
              <a:rPr lang="en-US" sz="2000" dirty="0"/>
              <a:t>It evaluates nodes by combining </a:t>
            </a:r>
          </a:p>
          <a:p>
            <a:pPr algn="just"/>
            <a:r>
              <a:rPr lang="en-US" sz="2000" b="1" dirty="0"/>
              <a:t>	g(n), the cost to reach the node</a:t>
            </a:r>
            <a:r>
              <a:rPr lang="en-US" sz="2000" dirty="0"/>
              <a:t>, and </a:t>
            </a:r>
          </a:p>
          <a:p>
            <a:pPr algn="just"/>
            <a:r>
              <a:rPr lang="en-US" sz="2000" b="1" dirty="0"/>
              <a:t>	h(n), the cost to get from the node to the goal</a:t>
            </a:r>
            <a:r>
              <a:rPr lang="en-US" sz="2000" dirty="0"/>
              <a:t>:</a:t>
            </a:r>
            <a:r>
              <a:rPr lang="en-US" sz="2000" b="1" i="1" dirty="0"/>
              <a:t> </a:t>
            </a:r>
          </a:p>
          <a:p>
            <a:pPr algn="just"/>
            <a:r>
              <a:rPr lang="en-US" sz="2000" b="1" i="1" dirty="0"/>
              <a:t>	</a:t>
            </a:r>
            <a:r>
              <a:rPr lang="pt-BR" sz="2000" b="1" i="1" dirty="0"/>
              <a:t>f(n) = g(n) + h(n) .</a:t>
            </a:r>
            <a:endParaRPr lang="en-US" sz="2000" b="1" i="1" dirty="0"/>
          </a:p>
        </p:txBody>
      </p:sp>
      <p:sp>
        <p:nvSpPr>
          <p:cNvPr id="5" name="Rectangle 4">
            <a:extLst>
              <a:ext uri="{FF2B5EF4-FFF2-40B4-BE49-F238E27FC236}">
                <a16:creationId xmlns:a16="http://schemas.microsoft.com/office/drawing/2014/main" id="{E2D68619-E8D8-4642-84E0-F66983D613CE}"/>
              </a:ext>
            </a:extLst>
          </p:cNvPr>
          <p:cNvSpPr/>
          <p:nvPr/>
        </p:nvSpPr>
        <p:spPr>
          <a:xfrm>
            <a:off x="189912" y="3612669"/>
            <a:ext cx="8954088" cy="1323439"/>
          </a:xfrm>
          <a:prstGeom prst="rect">
            <a:avLst/>
          </a:prstGeom>
        </p:spPr>
        <p:txBody>
          <a:bodyPr wrap="square">
            <a:spAutoFit/>
          </a:bodyPr>
          <a:lstStyle/>
          <a:p>
            <a:pPr algn="just"/>
            <a:r>
              <a:rPr lang="en-US" sz="2000" dirty="0"/>
              <a:t>Since </a:t>
            </a:r>
          </a:p>
          <a:p>
            <a:pPr algn="just"/>
            <a:r>
              <a:rPr lang="en-US" sz="2000" dirty="0"/>
              <a:t>	g(n) gives the path cost from the start node to node n, and </a:t>
            </a:r>
          </a:p>
          <a:p>
            <a:pPr algn="just"/>
            <a:r>
              <a:rPr lang="en-US" sz="2000" dirty="0"/>
              <a:t>	h(n) is the estimated cost of the cheapest path from n to the goal, </a:t>
            </a:r>
          </a:p>
          <a:p>
            <a:pPr algn="just"/>
            <a:r>
              <a:rPr lang="en-US" sz="2000" dirty="0"/>
              <a:t>we have f(n) = estimated cost of the cheapest solution through n .</a:t>
            </a:r>
          </a:p>
        </p:txBody>
      </p:sp>
      <p:sp>
        <p:nvSpPr>
          <p:cNvPr id="6" name="Rectangle 5">
            <a:extLst>
              <a:ext uri="{FF2B5EF4-FFF2-40B4-BE49-F238E27FC236}">
                <a16:creationId xmlns:a16="http://schemas.microsoft.com/office/drawing/2014/main" id="{51EB2000-6CE5-4DA5-975C-B180B7426674}"/>
              </a:ext>
            </a:extLst>
          </p:cNvPr>
          <p:cNvSpPr/>
          <p:nvPr/>
        </p:nvSpPr>
        <p:spPr>
          <a:xfrm>
            <a:off x="189913" y="4920324"/>
            <a:ext cx="8672732" cy="1323439"/>
          </a:xfrm>
          <a:prstGeom prst="rect">
            <a:avLst/>
          </a:prstGeom>
        </p:spPr>
        <p:txBody>
          <a:bodyPr wrap="square">
            <a:spAutoFit/>
          </a:bodyPr>
          <a:lstStyle/>
          <a:p>
            <a:pPr algn="just"/>
            <a:r>
              <a:rPr lang="en-US" sz="2000" dirty="0"/>
              <a:t>A∗ search is both complete and optimal. </a:t>
            </a:r>
          </a:p>
          <a:p>
            <a:pPr algn="just"/>
            <a:endParaRPr lang="en-US" sz="2000" dirty="0"/>
          </a:p>
          <a:p>
            <a:pPr algn="just"/>
            <a:r>
              <a:rPr lang="en-US" sz="2000" dirty="0"/>
              <a:t>The algorithm is identical to UNIFORM-COST-SEARCH except that </a:t>
            </a:r>
          </a:p>
          <a:p>
            <a:pPr algn="just"/>
            <a:r>
              <a:rPr lang="en-US" sz="2000" dirty="0"/>
              <a:t>	A∗ uses </a:t>
            </a:r>
            <a:r>
              <a:rPr lang="en-US" sz="2000" b="1" dirty="0"/>
              <a:t>g + h </a:t>
            </a:r>
            <a:r>
              <a:rPr lang="en-US" sz="2000" dirty="0"/>
              <a:t>instead of </a:t>
            </a:r>
            <a:r>
              <a:rPr lang="en-US" sz="2000" b="1" dirty="0"/>
              <a:t>g</a:t>
            </a:r>
            <a:r>
              <a:rPr lang="en-US" sz="2000" dirty="0"/>
              <a:t>.</a:t>
            </a:r>
          </a:p>
        </p:txBody>
      </p:sp>
    </p:spTree>
    <p:extLst>
      <p:ext uri="{BB962C8B-B14F-4D97-AF65-F5344CB8AC3E}">
        <p14:creationId xmlns:p14="http://schemas.microsoft.com/office/powerpoint/2010/main" val="32453053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28601" y="970910"/>
            <a:ext cx="8686800" cy="715581"/>
          </a:xfrm>
          <a:prstGeom prst="rect">
            <a:avLst/>
          </a:prstGeom>
          <a:noFill/>
          <a:ln w="9525">
            <a:noFill/>
            <a:miter lim="800000"/>
            <a:headEnd/>
            <a:tailEnd/>
          </a:ln>
          <a:effectLst/>
        </p:spPr>
        <p:txBody>
          <a:bodyPr>
            <a:spAutoFit/>
          </a:bodyPr>
          <a:lstStyle/>
          <a:p>
            <a:r>
              <a:rPr lang="en-GB" sz="1350"/>
              <a:t>Press space to see an A* search of the Romanian map featured in the previous slide. </a:t>
            </a:r>
            <a:r>
              <a:rPr lang="en-GB" sz="1350" b="1"/>
              <a:t>Note:</a:t>
            </a:r>
            <a:r>
              <a:rPr lang="en-GB" sz="1350"/>
              <a:t> Throughout the animation all nodes are labelled with  </a:t>
            </a:r>
            <a:r>
              <a:rPr lang="en-GB" sz="1350" b="1" i="1">
                <a:solidFill>
                  <a:srgbClr val="009900"/>
                </a:solidFill>
              </a:rPr>
              <a:t>f(n)</a:t>
            </a:r>
            <a:r>
              <a:rPr lang="en-GB" sz="1350" b="1" i="1"/>
              <a:t> = </a:t>
            </a:r>
            <a:r>
              <a:rPr lang="en-GB" sz="1350" b="1" i="1">
                <a:solidFill>
                  <a:schemeClr val="accent2"/>
                </a:solidFill>
              </a:rPr>
              <a:t>g(n) </a:t>
            </a:r>
            <a:r>
              <a:rPr lang="en-GB" sz="1350" b="1" i="1"/>
              <a:t>+ </a:t>
            </a:r>
            <a:r>
              <a:rPr lang="en-GB" sz="1350" b="1" i="1">
                <a:solidFill>
                  <a:srgbClr val="FF3300"/>
                </a:solidFill>
              </a:rPr>
              <a:t>h(n)</a:t>
            </a:r>
            <a:r>
              <a:rPr lang="en-GB" sz="1350"/>
              <a:t>. However,we will be using the abbreviations </a:t>
            </a:r>
            <a:r>
              <a:rPr lang="en-GB" sz="1350" b="1" i="1">
                <a:solidFill>
                  <a:srgbClr val="009900"/>
                </a:solidFill>
              </a:rPr>
              <a:t>f</a:t>
            </a:r>
            <a:r>
              <a:rPr lang="en-GB" sz="1350"/>
              <a:t>, </a:t>
            </a:r>
            <a:r>
              <a:rPr lang="en-GB" sz="1350" b="1" i="1">
                <a:solidFill>
                  <a:schemeClr val="accent2"/>
                </a:solidFill>
              </a:rPr>
              <a:t>g</a:t>
            </a:r>
            <a:r>
              <a:rPr lang="en-GB" sz="1350"/>
              <a:t> and </a:t>
            </a:r>
            <a:r>
              <a:rPr lang="en-GB" sz="1350" b="1" i="1">
                <a:solidFill>
                  <a:srgbClr val="FF3300"/>
                </a:solidFill>
              </a:rPr>
              <a:t>h</a:t>
            </a:r>
            <a:r>
              <a:rPr lang="en-GB" sz="1350"/>
              <a:t> to make the notation simpler</a:t>
            </a:r>
            <a:endParaRPr lang="en-GB" sz="900" i="1"/>
          </a:p>
        </p:txBody>
      </p:sp>
      <p:cxnSp>
        <p:nvCxnSpPr>
          <p:cNvPr id="34822" name="AutoShape 6"/>
          <p:cNvCxnSpPr>
            <a:cxnSpLocks noChangeShapeType="1"/>
          </p:cNvCxnSpPr>
          <p:nvPr/>
        </p:nvCxnSpPr>
        <p:spPr bwMode="auto">
          <a:xfrm>
            <a:off x="6324601" y="1828383"/>
            <a:ext cx="1371600" cy="400154"/>
          </a:xfrm>
          <a:prstGeom prst="straightConnector1">
            <a:avLst/>
          </a:prstGeom>
          <a:noFill/>
          <a:ln w="9525">
            <a:noFill/>
            <a:round/>
            <a:headEnd/>
            <a:tailEnd/>
          </a:ln>
          <a:effectLst/>
        </p:spPr>
      </p:cxnSp>
      <p:sp>
        <p:nvSpPr>
          <p:cNvPr id="34826" name="Oval 10"/>
          <p:cNvSpPr>
            <a:spLocks noChangeArrowheads="1"/>
          </p:cNvSpPr>
          <p:nvPr/>
        </p:nvSpPr>
        <p:spPr bwMode="auto">
          <a:xfrm>
            <a:off x="7543801" y="4441789"/>
            <a:ext cx="259766" cy="421972"/>
          </a:xfrm>
          <a:prstGeom prst="ellipse">
            <a:avLst/>
          </a:prstGeom>
          <a:solidFill>
            <a:schemeClr val="tx1"/>
          </a:solidFill>
          <a:ln w="9525">
            <a:noFill/>
            <a:round/>
            <a:headEnd/>
            <a:tailEnd/>
          </a:ln>
          <a:effectLst/>
        </p:spPr>
        <p:txBody>
          <a:bodyPr wrap="none" anchor="ctr">
            <a:spAutoFit/>
          </a:bodyPr>
          <a:lstStyle/>
          <a:p>
            <a:endParaRPr lang="en-US" sz="1350"/>
          </a:p>
        </p:txBody>
      </p:sp>
      <p:sp>
        <p:nvSpPr>
          <p:cNvPr id="34828" name="Oval 12"/>
          <p:cNvSpPr>
            <a:spLocks noChangeArrowheads="1"/>
          </p:cNvSpPr>
          <p:nvPr/>
        </p:nvSpPr>
        <p:spPr bwMode="auto">
          <a:xfrm>
            <a:off x="6553201" y="3069832"/>
            <a:ext cx="259766" cy="421972"/>
          </a:xfrm>
          <a:prstGeom prst="ellipse">
            <a:avLst/>
          </a:prstGeom>
          <a:solidFill>
            <a:schemeClr val="tx1"/>
          </a:solidFill>
          <a:ln w="9525">
            <a:noFill/>
            <a:round/>
            <a:headEnd/>
            <a:tailEnd/>
          </a:ln>
          <a:effectLst/>
        </p:spPr>
        <p:txBody>
          <a:bodyPr wrap="none" anchor="ctr">
            <a:spAutoFit/>
          </a:bodyPr>
          <a:lstStyle/>
          <a:p>
            <a:endParaRPr lang="en-US" sz="1350"/>
          </a:p>
        </p:txBody>
      </p:sp>
      <p:sp>
        <p:nvSpPr>
          <p:cNvPr id="34829" name="Oval 13"/>
          <p:cNvSpPr>
            <a:spLocks noChangeArrowheads="1"/>
          </p:cNvSpPr>
          <p:nvPr/>
        </p:nvSpPr>
        <p:spPr bwMode="auto">
          <a:xfrm>
            <a:off x="4267200" y="4899109"/>
            <a:ext cx="259766" cy="421972"/>
          </a:xfrm>
          <a:prstGeom prst="ellipse">
            <a:avLst/>
          </a:prstGeom>
          <a:solidFill>
            <a:schemeClr val="tx1"/>
          </a:solidFill>
          <a:ln w="9525">
            <a:noFill/>
            <a:round/>
            <a:headEnd/>
            <a:tailEnd/>
          </a:ln>
          <a:effectLst/>
        </p:spPr>
        <p:txBody>
          <a:bodyPr wrap="none" anchor="ctr">
            <a:spAutoFit/>
          </a:bodyPr>
          <a:lstStyle/>
          <a:p>
            <a:endParaRPr lang="en-US" sz="1350"/>
          </a:p>
        </p:txBody>
      </p:sp>
      <p:sp>
        <p:nvSpPr>
          <p:cNvPr id="34830" name="Oval 14"/>
          <p:cNvSpPr>
            <a:spLocks noChangeArrowheads="1"/>
          </p:cNvSpPr>
          <p:nvPr/>
        </p:nvSpPr>
        <p:spPr bwMode="auto">
          <a:xfrm>
            <a:off x="3505201" y="3355657"/>
            <a:ext cx="152400" cy="421972"/>
          </a:xfrm>
          <a:prstGeom prst="ellipse">
            <a:avLst/>
          </a:prstGeom>
          <a:solidFill>
            <a:schemeClr val="tx1"/>
          </a:solidFill>
          <a:ln w="9525">
            <a:noFill/>
            <a:round/>
            <a:headEnd/>
            <a:tailEnd/>
          </a:ln>
          <a:effectLst/>
        </p:spPr>
        <p:txBody>
          <a:bodyPr anchor="ctr">
            <a:spAutoFit/>
          </a:bodyPr>
          <a:lstStyle/>
          <a:p>
            <a:endParaRPr lang="en-US" sz="1350"/>
          </a:p>
        </p:txBody>
      </p:sp>
      <p:sp>
        <p:nvSpPr>
          <p:cNvPr id="34831" name="Oval 15"/>
          <p:cNvSpPr>
            <a:spLocks noChangeArrowheads="1"/>
          </p:cNvSpPr>
          <p:nvPr/>
        </p:nvSpPr>
        <p:spPr bwMode="auto">
          <a:xfrm>
            <a:off x="2133600" y="4041635"/>
            <a:ext cx="259766" cy="421972"/>
          </a:xfrm>
          <a:prstGeom prst="ellipse">
            <a:avLst/>
          </a:prstGeom>
          <a:solidFill>
            <a:schemeClr val="tx1"/>
          </a:solidFill>
          <a:ln w="9525">
            <a:noFill/>
            <a:round/>
            <a:headEnd/>
            <a:tailEnd/>
          </a:ln>
          <a:effectLst/>
        </p:spPr>
        <p:txBody>
          <a:bodyPr wrap="none" anchor="ctr">
            <a:spAutoFit/>
          </a:bodyPr>
          <a:lstStyle/>
          <a:p>
            <a:endParaRPr lang="en-US" sz="1350"/>
          </a:p>
        </p:txBody>
      </p:sp>
      <p:sp>
        <p:nvSpPr>
          <p:cNvPr id="34832" name="Oval 16"/>
          <p:cNvSpPr>
            <a:spLocks noChangeArrowheads="1"/>
          </p:cNvSpPr>
          <p:nvPr/>
        </p:nvSpPr>
        <p:spPr bwMode="auto">
          <a:xfrm>
            <a:off x="2133600" y="2155194"/>
            <a:ext cx="259766" cy="421972"/>
          </a:xfrm>
          <a:prstGeom prst="ellipse">
            <a:avLst/>
          </a:prstGeom>
          <a:solidFill>
            <a:schemeClr val="tx1"/>
          </a:solidFill>
          <a:ln w="9525">
            <a:solidFill>
              <a:schemeClr val="tx1"/>
            </a:solidFill>
            <a:round/>
            <a:headEnd/>
            <a:tailEnd/>
          </a:ln>
          <a:effectLst/>
        </p:spPr>
        <p:txBody>
          <a:bodyPr wrap="none" anchor="ctr">
            <a:spAutoFit/>
          </a:bodyPr>
          <a:lstStyle/>
          <a:p>
            <a:endParaRPr lang="en-US" sz="1350"/>
          </a:p>
        </p:txBody>
      </p:sp>
      <p:sp>
        <p:nvSpPr>
          <p:cNvPr id="34833" name="Oval 17"/>
          <p:cNvSpPr>
            <a:spLocks noChangeArrowheads="1"/>
          </p:cNvSpPr>
          <p:nvPr/>
        </p:nvSpPr>
        <p:spPr bwMode="auto">
          <a:xfrm>
            <a:off x="990600" y="2898338"/>
            <a:ext cx="259766" cy="421972"/>
          </a:xfrm>
          <a:prstGeom prst="ellipse">
            <a:avLst/>
          </a:prstGeom>
          <a:solidFill>
            <a:schemeClr val="tx1"/>
          </a:solidFill>
          <a:ln w="9525">
            <a:noFill/>
            <a:round/>
            <a:headEnd/>
            <a:tailEnd/>
          </a:ln>
          <a:effectLst/>
        </p:spPr>
        <p:txBody>
          <a:bodyPr wrap="none" anchor="ctr">
            <a:spAutoFit/>
          </a:bodyPr>
          <a:lstStyle/>
          <a:p>
            <a:endParaRPr lang="en-US" sz="1350"/>
          </a:p>
        </p:txBody>
      </p:sp>
      <p:sp>
        <p:nvSpPr>
          <p:cNvPr id="34834" name="Oval 18"/>
          <p:cNvSpPr>
            <a:spLocks noChangeArrowheads="1"/>
          </p:cNvSpPr>
          <p:nvPr/>
        </p:nvSpPr>
        <p:spPr bwMode="auto">
          <a:xfrm>
            <a:off x="381001" y="3870141"/>
            <a:ext cx="259766" cy="421972"/>
          </a:xfrm>
          <a:prstGeom prst="ellipse">
            <a:avLst/>
          </a:prstGeom>
          <a:solidFill>
            <a:schemeClr val="tx1"/>
          </a:solidFill>
          <a:ln w="9525">
            <a:noFill/>
            <a:round/>
            <a:headEnd/>
            <a:tailEnd/>
          </a:ln>
          <a:effectLst/>
        </p:spPr>
        <p:txBody>
          <a:bodyPr wrap="none" anchor="ctr">
            <a:spAutoFit/>
          </a:bodyPr>
          <a:lstStyle/>
          <a:p>
            <a:endParaRPr lang="en-US" sz="1350"/>
          </a:p>
        </p:txBody>
      </p:sp>
      <p:sp>
        <p:nvSpPr>
          <p:cNvPr id="34835" name="Oval 19"/>
          <p:cNvSpPr>
            <a:spLocks noChangeArrowheads="1"/>
          </p:cNvSpPr>
          <p:nvPr/>
        </p:nvSpPr>
        <p:spPr bwMode="auto">
          <a:xfrm>
            <a:off x="1981200" y="5184933"/>
            <a:ext cx="259766" cy="421972"/>
          </a:xfrm>
          <a:prstGeom prst="ellipse">
            <a:avLst/>
          </a:prstGeom>
          <a:solidFill>
            <a:schemeClr val="tx1"/>
          </a:solidFill>
          <a:ln w="9525">
            <a:noFill/>
            <a:round/>
            <a:headEnd/>
            <a:tailEnd/>
          </a:ln>
          <a:effectLst/>
        </p:spPr>
        <p:txBody>
          <a:bodyPr wrap="none" anchor="ctr">
            <a:spAutoFit/>
          </a:bodyPr>
          <a:lstStyle/>
          <a:p>
            <a:endParaRPr lang="en-US" sz="1350"/>
          </a:p>
        </p:txBody>
      </p:sp>
      <p:cxnSp>
        <p:nvCxnSpPr>
          <p:cNvPr id="34847" name="AutoShape 31"/>
          <p:cNvCxnSpPr>
            <a:cxnSpLocks noChangeShapeType="1"/>
            <a:stCxn id="34829" idx="6"/>
            <a:endCxn id="34826" idx="2"/>
          </p:cNvCxnSpPr>
          <p:nvPr/>
        </p:nvCxnSpPr>
        <p:spPr bwMode="auto">
          <a:xfrm flipV="1">
            <a:off x="4526966" y="4652775"/>
            <a:ext cx="3016835" cy="457320"/>
          </a:xfrm>
          <a:prstGeom prst="straightConnector1">
            <a:avLst/>
          </a:prstGeom>
          <a:noFill/>
          <a:ln w="9525">
            <a:solidFill>
              <a:schemeClr val="tx1"/>
            </a:solidFill>
            <a:round/>
            <a:headEnd/>
            <a:tailEnd/>
          </a:ln>
          <a:effectLst/>
        </p:spPr>
      </p:cxnSp>
      <p:cxnSp>
        <p:nvCxnSpPr>
          <p:cNvPr id="34848" name="AutoShape 32"/>
          <p:cNvCxnSpPr>
            <a:cxnSpLocks noChangeShapeType="1"/>
          </p:cNvCxnSpPr>
          <p:nvPr/>
        </p:nvCxnSpPr>
        <p:spPr bwMode="auto">
          <a:xfrm flipV="1">
            <a:off x="3657601" y="3143176"/>
            <a:ext cx="2895600" cy="285824"/>
          </a:xfrm>
          <a:prstGeom prst="straightConnector1">
            <a:avLst/>
          </a:prstGeom>
          <a:noFill/>
          <a:ln w="9525">
            <a:solidFill>
              <a:schemeClr val="tx1"/>
            </a:solidFill>
            <a:round/>
            <a:headEnd/>
            <a:tailEnd/>
          </a:ln>
          <a:effectLst/>
        </p:spPr>
      </p:cxnSp>
      <p:cxnSp>
        <p:nvCxnSpPr>
          <p:cNvPr id="34849" name="AutoShape 33"/>
          <p:cNvCxnSpPr>
            <a:cxnSpLocks noChangeShapeType="1"/>
            <a:stCxn id="34831" idx="6"/>
            <a:endCxn id="34829" idx="2"/>
          </p:cNvCxnSpPr>
          <p:nvPr/>
        </p:nvCxnSpPr>
        <p:spPr bwMode="auto">
          <a:xfrm>
            <a:off x="2393366" y="4252621"/>
            <a:ext cx="1873834" cy="857474"/>
          </a:xfrm>
          <a:prstGeom prst="straightConnector1">
            <a:avLst/>
          </a:prstGeom>
          <a:noFill/>
          <a:ln w="9525">
            <a:solidFill>
              <a:schemeClr val="tx1"/>
            </a:solidFill>
            <a:round/>
            <a:headEnd/>
            <a:tailEnd/>
          </a:ln>
          <a:effectLst/>
        </p:spPr>
      </p:cxnSp>
      <p:cxnSp>
        <p:nvCxnSpPr>
          <p:cNvPr id="34850" name="AutoShape 34"/>
          <p:cNvCxnSpPr>
            <a:cxnSpLocks noChangeShapeType="1"/>
            <a:stCxn id="34831" idx="0"/>
            <a:endCxn id="34830" idx="3"/>
          </p:cNvCxnSpPr>
          <p:nvPr/>
        </p:nvCxnSpPr>
        <p:spPr bwMode="auto">
          <a:xfrm flipV="1">
            <a:off x="2263483" y="3715833"/>
            <a:ext cx="1264036" cy="325802"/>
          </a:xfrm>
          <a:prstGeom prst="straightConnector1">
            <a:avLst/>
          </a:prstGeom>
          <a:noFill/>
          <a:ln w="9525">
            <a:solidFill>
              <a:schemeClr val="tx1"/>
            </a:solidFill>
            <a:round/>
            <a:headEnd/>
            <a:tailEnd/>
          </a:ln>
          <a:effectLst/>
        </p:spPr>
      </p:cxnSp>
      <p:cxnSp>
        <p:nvCxnSpPr>
          <p:cNvPr id="34851" name="AutoShape 35"/>
          <p:cNvCxnSpPr>
            <a:cxnSpLocks noChangeShapeType="1"/>
            <a:stCxn id="34830" idx="0"/>
            <a:endCxn id="34832" idx="4"/>
          </p:cNvCxnSpPr>
          <p:nvPr/>
        </p:nvCxnSpPr>
        <p:spPr bwMode="auto">
          <a:xfrm flipH="1" flipV="1">
            <a:off x="2263483" y="2577166"/>
            <a:ext cx="1317918" cy="778491"/>
          </a:xfrm>
          <a:prstGeom prst="straightConnector1">
            <a:avLst/>
          </a:prstGeom>
          <a:noFill/>
          <a:ln w="9525">
            <a:solidFill>
              <a:schemeClr val="tx1"/>
            </a:solidFill>
            <a:round/>
            <a:headEnd/>
            <a:tailEnd/>
          </a:ln>
          <a:effectLst/>
        </p:spPr>
      </p:cxnSp>
      <p:cxnSp>
        <p:nvCxnSpPr>
          <p:cNvPr id="34852" name="AutoShape 36"/>
          <p:cNvCxnSpPr>
            <a:cxnSpLocks noChangeShapeType="1"/>
            <a:stCxn id="34927" idx="3"/>
            <a:endCxn id="34832" idx="2"/>
          </p:cNvCxnSpPr>
          <p:nvPr/>
        </p:nvCxnSpPr>
        <p:spPr bwMode="auto">
          <a:xfrm flipV="1">
            <a:off x="1066800" y="2366180"/>
            <a:ext cx="1066800" cy="584048"/>
          </a:xfrm>
          <a:prstGeom prst="straightConnector1">
            <a:avLst/>
          </a:prstGeom>
          <a:noFill/>
          <a:ln w="9525">
            <a:noFill/>
            <a:round/>
            <a:headEnd/>
            <a:tailEnd/>
          </a:ln>
          <a:effectLst/>
        </p:spPr>
      </p:cxnSp>
      <p:cxnSp>
        <p:nvCxnSpPr>
          <p:cNvPr id="34854" name="AutoShape 38"/>
          <p:cNvCxnSpPr>
            <a:cxnSpLocks noChangeShapeType="1"/>
            <a:stCxn id="34835" idx="1"/>
            <a:endCxn id="34831" idx="4"/>
          </p:cNvCxnSpPr>
          <p:nvPr/>
        </p:nvCxnSpPr>
        <p:spPr bwMode="auto">
          <a:xfrm flipV="1">
            <a:off x="2019242" y="4463607"/>
            <a:ext cx="244241" cy="783122"/>
          </a:xfrm>
          <a:prstGeom prst="straightConnector1">
            <a:avLst/>
          </a:prstGeom>
          <a:noFill/>
          <a:ln w="9525">
            <a:solidFill>
              <a:schemeClr val="tx1"/>
            </a:solidFill>
            <a:round/>
            <a:headEnd/>
            <a:tailEnd/>
          </a:ln>
          <a:effectLst/>
        </p:spPr>
      </p:cxnSp>
      <p:cxnSp>
        <p:nvCxnSpPr>
          <p:cNvPr id="34855" name="AutoShape 39"/>
          <p:cNvCxnSpPr>
            <a:cxnSpLocks noChangeShapeType="1"/>
            <a:stCxn id="34833" idx="5"/>
            <a:endCxn id="34830" idx="1"/>
          </p:cNvCxnSpPr>
          <p:nvPr/>
        </p:nvCxnSpPr>
        <p:spPr bwMode="auto">
          <a:xfrm>
            <a:off x="1212324" y="3258514"/>
            <a:ext cx="2315195" cy="158939"/>
          </a:xfrm>
          <a:prstGeom prst="straightConnector1">
            <a:avLst/>
          </a:prstGeom>
          <a:noFill/>
          <a:ln w="9525">
            <a:solidFill>
              <a:schemeClr val="tx1"/>
            </a:solidFill>
            <a:round/>
            <a:headEnd/>
            <a:tailEnd/>
          </a:ln>
          <a:effectLst/>
        </p:spPr>
      </p:cxnSp>
      <p:cxnSp>
        <p:nvCxnSpPr>
          <p:cNvPr id="34856" name="AutoShape 40"/>
          <p:cNvCxnSpPr>
            <a:cxnSpLocks noChangeShapeType="1"/>
          </p:cNvCxnSpPr>
          <p:nvPr/>
        </p:nvCxnSpPr>
        <p:spPr bwMode="auto">
          <a:xfrm flipH="1">
            <a:off x="457201" y="3028847"/>
            <a:ext cx="663575" cy="874146"/>
          </a:xfrm>
          <a:prstGeom prst="straightConnector1">
            <a:avLst/>
          </a:prstGeom>
          <a:noFill/>
          <a:ln w="9525">
            <a:solidFill>
              <a:schemeClr val="tx1"/>
            </a:solidFill>
            <a:round/>
            <a:headEnd/>
            <a:tailEnd/>
          </a:ln>
          <a:effectLst/>
        </p:spPr>
      </p:cxnSp>
      <p:sp>
        <p:nvSpPr>
          <p:cNvPr id="34863" name="Text Box 47"/>
          <p:cNvSpPr txBox="1">
            <a:spLocks noChangeArrowheads="1"/>
          </p:cNvSpPr>
          <p:nvPr/>
        </p:nvSpPr>
        <p:spPr bwMode="auto">
          <a:xfrm>
            <a:off x="2209801" y="1999879"/>
            <a:ext cx="1143000" cy="300082"/>
          </a:xfrm>
          <a:prstGeom prst="rect">
            <a:avLst/>
          </a:prstGeom>
          <a:noFill/>
          <a:ln w="9525">
            <a:noFill/>
            <a:miter lim="800000"/>
            <a:headEnd/>
            <a:tailEnd/>
          </a:ln>
          <a:effectLst/>
        </p:spPr>
        <p:txBody>
          <a:bodyPr>
            <a:spAutoFit/>
          </a:bodyPr>
          <a:lstStyle/>
          <a:p>
            <a:r>
              <a:rPr lang="en-GB" sz="1350"/>
              <a:t>Oradea</a:t>
            </a:r>
          </a:p>
        </p:txBody>
      </p:sp>
      <p:sp>
        <p:nvSpPr>
          <p:cNvPr id="34864" name="Oval 48"/>
          <p:cNvSpPr>
            <a:spLocks noChangeArrowheads="1"/>
          </p:cNvSpPr>
          <p:nvPr/>
        </p:nvSpPr>
        <p:spPr bwMode="auto">
          <a:xfrm>
            <a:off x="762000" y="2098029"/>
            <a:ext cx="152400" cy="421972"/>
          </a:xfrm>
          <a:prstGeom prst="ellipse">
            <a:avLst/>
          </a:prstGeom>
          <a:solidFill>
            <a:schemeClr val="tx1"/>
          </a:solidFill>
          <a:ln w="9525">
            <a:noFill/>
            <a:round/>
            <a:headEnd/>
            <a:tailEnd/>
          </a:ln>
          <a:effectLst/>
        </p:spPr>
        <p:txBody>
          <a:bodyPr anchor="ctr">
            <a:spAutoFit/>
          </a:bodyPr>
          <a:lstStyle/>
          <a:p>
            <a:endParaRPr lang="en-US" sz="1350"/>
          </a:p>
        </p:txBody>
      </p:sp>
      <p:cxnSp>
        <p:nvCxnSpPr>
          <p:cNvPr id="34866" name="AutoShape 50"/>
          <p:cNvCxnSpPr>
            <a:cxnSpLocks noChangeShapeType="1"/>
            <a:stCxn id="34864" idx="4"/>
            <a:endCxn id="34934" idx="1"/>
          </p:cNvCxnSpPr>
          <p:nvPr/>
        </p:nvCxnSpPr>
        <p:spPr bwMode="auto">
          <a:xfrm>
            <a:off x="838200" y="2520001"/>
            <a:ext cx="174719" cy="440133"/>
          </a:xfrm>
          <a:prstGeom prst="straightConnector1">
            <a:avLst/>
          </a:prstGeom>
          <a:noFill/>
          <a:ln w="9525">
            <a:solidFill>
              <a:schemeClr val="tx1"/>
            </a:solidFill>
            <a:round/>
            <a:headEnd/>
            <a:tailEnd/>
          </a:ln>
          <a:effectLst/>
        </p:spPr>
      </p:cxnSp>
      <p:sp>
        <p:nvSpPr>
          <p:cNvPr id="34867" name="Text Box 51"/>
          <p:cNvSpPr txBox="1">
            <a:spLocks noChangeArrowheads="1"/>
          </p:cNvSpPr>
          <p:nvPr/>
        </p:nvSpPr>
        <p:spPr bwMode="auto">
          <a:xfrm>
            <a:off x="1" y="1942714"/>
            <a:ext cx="914400" cy="300082"/>
          </a:xfrm>
          <a:prstGeom prst="rect">
            <a:avLst/>
          </a:prstGeom>
          <a:noFill/>
          <a:ln w="9525">
            <a:noFill/>
            <a:miter lim="800000"/>
            <a:headEnd/>
            <a:tailEnd/>
          </a:ln>
          <a:effectLst/>
        </p:spPr>
        <p:txBody>
          <a:bodyPr>
            <a:spAutoFit/>
          </a:bodyPr>
          <a:lstStyle/>
          <a:p>
            <a:r>
              <a:rPr lang="en-GB" sz="1350"/>
              <a:t>Zerind</a:t>
            </a:r>
          </a:p>
        </p:txBody>
      </p:sp>
      <p:sp>
        <p:nvSpPr>
          <p:cNvPr id="34868" name="Text Box 52"/>
          <p:cNvSpPr txBox="1">
            <a:spLocks noChangeArrowheads="1"/>
          </p:cNvSpPr>
          <p:nvPr/>
        </p:nvSpPr>
        <p:spPr bwMode="auto">
          <a:xfrm>
            <a:off x="6400801" y="2857352"/>
            <a:ext cx="990600" cy="300082"/>
          </a:xfrm>
          <a:prstGeom prst="rect">
            <a:avLst/>
          </a:prstGeom>
          <a:noFill/>
          <a:ln w="9525">
            <a:noFill/>
            <a:miter lim="800000"/>
            <a:headEnd/>
            <a:tailEnd/>
          </a:ln>
          <a:effectLst/>
        </p:spPr>
        <p:txBody>
          <a:bodyPr>
            <a:spAutoFit/>
          </a:bodyPr>
          <a:lstStyle/>
          <a:p>
            <a:r>
              <a:rPr lang="en-GB" sz="1350"/>
              <a:t>Fagaras</a:t>
            </a:r>
          </a:p>
        </p:txBody>
      </p:sp>
      <p:sp>
        <p:nvSpPr>
          <p:cNvPr id="34876" name="Text Box 60"/>
          <p:cNvSpPr txBox="1">
            <a:spLocks noChangeArrowheads="1"/>
          </p:cNvSpPr>
          <p:nvPr/>
        </p:nvSpPr>
        <p:spPr bwMode="auto">
          <a:xfrm>
            <a:off x="4191001" y="4686628"/>
            <a:ext cx="838200" cy="300082"/>
          </a:xfrm>
          <a:prstGeom prst="rect">
            <a:avLst/>
          </a:prstGeom>
          <a:noFill/>
          <a:ln w="9525">
            <a:noFill/>
            <a:miter lim="800000"/>
            <a:headEnd/>
            <a:tailEnd/>
          </a:ln>
          <a:effectLst/>
        </p:spPr>
        <p:txBody>
          <a:bodyPr>
            <a:spAutoFit/>
          </a:bodyPr>
          <a:lstStyle/>
          <a:p>
            <a:r>
              <a:rPr lang="en-GB" sz="1350"/>
              <a:t>Pitesti</a:t>
            </a:r>
          </a:p>
        </p:txBody>
      </p:sp>
      <p:sp>
        <p:nvSpPr>
          <p:cNvPr id="34877" name="Text Box 61"/>
          <p:cNvSpPr txBox="1">
            <a:spLocks noChangeArrowheads="1"/>
          </p:cNvSpPr>
          <p:nvPr/>
        </p:nvSpPr>
        <p:spPr bwMode="auto">
          <a:xfrm>
            <a:off x="3505201" y="3143176"/>
            <a:ext cx="838200" cy="300082"/>
          </a:xfrm>
          <a:prstGeom prst="rect">
            <a:avLst/>
          </a:prstGeom>
          <a:noFill/>
          <a:ln w="9525">
            <a:noFill/>
            <a:miter lim="800000"/>
            <a:headEnd/>
            <a:tailEnd/>
          </a:ln>
          <a:effectLst/>
        </p:spPr>
        <p:txBody>
          <a:bodyPr>
            <a:spAutoFit/>
          </a:bodyPr>
          <a:lstStyle/>
          <a:p>
            <a:r>
              <a:rPr lang="en-GB" sz="1350"/>
              <a:t>Sibiu</a:t>
            </a:r>
          </a:p>
        </p:txBody>
      </p:sp>
      <p:sp>
        <p:nvSpPr>
          <p:cNvPr id="34879" name="Text Box 63"/>
          <p:cNvSpPr txBox="1">
            <a:spLocks noChangeArrowheads="1"/>
          </p:cNvSpPr>
          <p:nvPr/>
        </p:nvSpPr>
        <p:spPr bwMode="auto">
          <a:xfrm>
            <a:off x="2057400" y="5086783"/>
            <a:ext cx="914400" cy="300082"/>
          </a:xfrm>
          <a:prstGeom prst="rect">
            <a:avLst/>
          </a:prstGeom>
          <a:noFill/>
          <a:ln w="9525">
            <a:noFill/>
            <a:miter lim="800000"/>
            <a:headEnd/>
            <a:tailEnd/>
          </a:ln>
          <a:effectLst/>
        </p:spPr>
        <p:txBody>
          <a:bodyPr>
            <a:spAutoFit/>
          </a:bodyPr>
          <a:lstStyle/>
          <a:p>
            <a:r>
              <a:rPr lang="en-GB" sz="1350"/>
              <a:t>Craiova</a:t>
            </a:r>
          </a:p>
        </p:txBody>
      </p:sp>
      <p:sp>
        <p:nvSpPr>
          <p:cNvPr id="34880" name="Text Box 64"/>
          <p:cNvSpPr txBox="1">
            <a:spLocks noChangeArrowheads="1"/>
          </p:cNvSpPr>
          <p:nvPr/>
        </p:nvSpPr>
        <p:spPr bwMode="auto">
          <a:xfrm>
            <a:off x="2286000" y="3943485"/>
            <a:ext cx="1066800" cy="300082"/>
          </a:xfrm>
          <a:prstGeom prst="rect">
            <a:avLst/>
          </a:prstGeom>
          <a:noFill/>
          <a:ln w="9525">
            <a:noFill/>
            <a:miter lim="800000"/>
            <a:headEnd/>
            <a:tailEnd/>
          </a:ln>
          <a:effectLst/>
        </p:spPr>
        <p:txBody>
          <a:bodyPr>
            <a:spAutoFit/>
          </a:bodyPr>
          <a:lstStyle/>
          <a:p>
            <a:r>
              <a:rPr lang="en-GB" sz="1350"/>
              <a:t>Rimnicu</a:t>
            </a:r>
          </a:p>
        </p:txBody>
      </p:sp>
      <p:sp>
        <p:nvSpPr>
          <p:cNvPr id="34882" name="Text Box 66"/>
          <p:cNvSpPr txBox="1">
            <a:spLocks noChangeArrowheads="1"/>
          </p:cNvSpPr>
          <p:nvPr/>
        </p:nvSpPr>
        <p:spPr bwMode="auto">
          <a:xfrm>
            <a:off x="152401" y="4057815"/>
            <a:ext cx="1143000" cy="300082"/>
          </a:xfrm>
          <a:prstGeom prst="rect">
            <a:avLst/>
          </a:prstGeom>
          <a:noFill/>
          <a:ln w="9525">
            <a:noFill/>
            <a:miter lim="800000"/>
            <a:headEnd/>
            <a:tailEnd/>
          </a:ln>
          <a:effectLst/>
        </p:spPr>
        <p:txBody>
          <a:bodyPr>
            <a:spAutoFit/>
          </a:bodyPr>
          <a:lstStyle/>
          <a:p>
            <a:r>
              <a:rPr lang="en-GB" sz="1350"/>
              <a:t>Timisoara</a:t>
            </a:r>
          </a:p>
        </p:txBody>
      </p:sp>
      <p:cxnSp>
        <p:nvCxnSpPr>
          <p:cNvPr id="34907" name="AutoShape 91"/>
          <p:cNvCxnSpPr>
            <a:cxnSpLocks noChangeShapeType="1"/>
            <a:stCxn id="34833" idx="5"/>
          </p:cNvCxnSpPr>
          <p:nvPr/>
        </p:nvCxnSpPr>
        <p:spPr bwMode="auto">
          <a:xfrm>
            <a:off x="1212324" y="3258514"/>
            <a:ext cx="540278" cy="170486"/>
          </a:xfrm>
          <a:prstGeom prst="straightConnector1">
            <a:avLst/>
          </a:prstGeom>
          <a:noFill/>
          <a:ln w="9525">
            <a:noFill/>
            <a:round/>
            <a:headEnd/>
            <a:tailEnd/>
          </a:ln>
          <a:effectLst/>
        </p:spPr>
      </p:cxnSp>
      <p:cxnSp>
        <p:nvCxnSpPr>
          <p:cNvPr id="34918" name="AutoShape 102"/>
          <p:cNvCxnSpPr>
            <a:cxnSpLocks noChangeShapeType="1"/>
          </p:cNvCxnSpPr>
          <p:nvPr/>
        </p:nvCxnSpPr>
        <p:spPr bwMode="auto">
          <a:xfrm>
            <a:off x="3657601" y="4572298"/>
            <a:ext cx="1524000" cy="320362"/>
          </a:xfrm>
          <a:prstGeom prst="straightConnector1">
            <a:avLst/>
          </a:prstGeom>
          <a:noFill/>
          <a:ln w="9525">
            <a:noFill/>
            <a:round/>
            <a:headEnd/>
            <a:tailEnd/>
          </a:ln>
          <a:effectLst/>
        </p:spPr>
      </p:cxnSp>
      <p:sp>
        <p:nvSpPr>
          <p:cNvPr id="34926" name="Text Box 110"/>
          <p:cNvSpPr txBox="1">
            <a:spLocks noChangeArrowheads="1"/>
          </p:cNvSpPr>
          <p:nvPr/>
        </p:nvSpPr>
        <p:spPr bwMode="auto">
          <a:xfrm>
            <a:off x="7620000" y="4286474"/>
            <a:ext cx="1295400" cy="300082"/>
          </a:xfrm>
          <a:prstGeom prst="rect">
            <a:avLst/>
          </a:prstGeom>
          <a:noFill/>
          <a:ln w="9525">
            <a:noFill/>
            <a:miter lim="800000"/>
            <a:headEnd/>
            <a:tailEnd/>
          </a:ln>
          <a:effectLst/>
        </p:spPr>
        <p:txBody>
          <a:bodyPr>
            <a:spAutoFit/>
          </a:bodyPr>
          <a:lstStyle/>
          <a:p>
            <a:r>
              <a:rPr lang="en-GB" sz="1350"/>
              <a:t>Bucharest</a:t>
            </a:r>
          </a:p>
        </p:txBody>
      </p:sp>
      <p:sp>
        <p:nvSpPr>
          <p:cNvPr id="34927" name="Text Box 111"/>
          <p:cNvSpPr txBox="1">
            <a:spLocks noChangeArrowheads="1"/>
          </p:cNvSpPr>
          <p:nvPr/>
        </p:nvSpPr>
        <p:spPr bwMode="auto">
          <a:xfrm>
            <a:off x="304800" y="2800187"/>
            <a:ext cx="762000" cy="300082"/>
          </a:xfrm>
          <a:prstGeom prst="rect">
            <a:avLst/>
          </a:prstGeom>
          <a:noFill/>
          <a:ln w="9525">
            <a:noFill/>
            <a:miter lim="800000"/>
            <a:headEnd/>
            <a:tailEnd/>
          </a:ln>
          <a:effectLst/>
        </p:spPr>
        <p:txBody>
          <a:bodyPr>
            <a:spAutoFit/>
          </a:bodyPr>
          <a:lstStyle/>
          <a:p>
            <a:r>
              <a:rPr lang="en-GB" sz="1350"/>
              <a:t>Arad</a:t>
            </a:r>
          </a:p>
        </p:txBody>
      </p:sp>
      <p:sp>
        <p:nvSpPr>
          <p:cNvPr id="34928" name="Text Box 112"/>
          <p:cNvSpPr txBox="1">
            <a:spLocks noChangeArrowheads="1"/>
          </p:cNvSpPr>
          <p:nvPr/>
        </p:nvSpPr>
        <p:spPr bwMode="auto">
          <a:xfrm>
            <a:off x="228601" y="970911"/>
            <a:ext cx="8686800" cy="715581"/>
          </a:xfrm>
          <a:prstGeom prst="rect">
            <a:avLst/>
          </a:prstGeom>
          <a:noFill/>
          <a:ln w="9525">
            <a:noFill/>
            <a:miter lim="800000"/>
            <a:headEnd/>
            <a:tailEnd/>
          </a:ln>
          <a:effectLst/>
        </p:spPr>
        <p:txBody>
          <a:bodyPr>
            <a:spAutoFit/>
          </a:bodyPr>
          <a:lstStyle/>
          <a:p>
            <a:r>
              <a:rPr lang="en-GB" sz="1350"/>
              <a:t>We begin with the initial state of Arad. The cost of reaching Arad </a:t>
            </a:r>
            <a:r>
              <a:rPr lang="en-GB" sz="1350" i="1"/>
              <a:t>from</a:t>
            </a:r>
            <a:r>
              <a:rPr lang="en-GB" sz="1350"/>
              <a:t> Arad (or </a:t>
            </a:r>
            <a:r>
              <a:rPr lang="en-GB" sz="1350" b="1" i="1">
                <a:solidFill>
                  <a:schemeClr val="accent2"/>
                </a:solidFill>
              </a:rPr>
              <a:t>g</a:t>
            </a:r>
            <a:r>
              <a:rPr lang="en-GB" sz="1350"/>
              <a:t> value) is </a:t>
            </a:r>
            <a:r>
              <a:rPr lang="en-GB" sz="1350">
                <a:solidFill>
                  <a:schemeClr val="accent2"/>
                </a:solidFill>
              </a:rPr>
              <a:t>0 </a:t>
            </a:r>
            <a:r>
              <a:rPr lang="en-GB" sz="1350"/>
              <a:t>miles. The straight line distance from Arad to Bucharest (or </a:t>
            </a:r>
            <a:r>
              <a:rPr lang="en-GB" sz="1350" b="1" i="1">
                <a:solidFill>
                  <a:srgbClr val="FF3300"/>
                </a:solidFill>
              </a:rPr>
              <a:t>h</a:t>
            </a:r>
            <a:r>
              <a:rPr lang="en-GB" sz="1350"/>
              <a:t> value) is </a:t>
            </a:r>
            <a:r>
              <a:rPr lang="en-GB" sz="1350">
                <a:solidFill>
                  <a:srgbClr val="FF3300"/>
                </a:solidFill>
              </a:rPr>
              <a:t>366 </a:t>
            </a:r>
            <a:r>
              <a:rPr lang="en-GB" sz="1350"/>
              <a:t>miles. This gives us a total value of ( </a:t>
            </a:r>
            <a:r>
              <a:rPr lang="en-GB" sz="1350" b="1" i="1">
                <a:solidFill>
                  <a:srgbClr val="009900"/>
                </a:solidFill>
              </a:rPr>
              <a:t>f</a:t>
            </a:r>
            <a:r>
              <a:rPr lang="en-GB" sz="1350" b="1" i="1"/>
              <a:t> = </a:t>
            </a:r>
            <a:r>
              <a:rPr lang="en-GB" sz="1350" b="1" i="1">
                <a:solidFill>
                  <a:schemeClr val="accent2"/>
                </a:solidFill>
              </a:rPr>
              <a:t>g </a:t>
            </a:r>
            <a:r>
              <a:rPr lang="en-GB" sz="1350" b="1" i="1"/>
              <a:t>+ </a:t>
            </a:r>
            <a:r>
              <a:rPr lang="en-GB" sz="1350" b="1" i="1">
                <a:solidFill>
                  <a:srgbClr val="FF3300"/>
                </a:solidFill>
              </a:rPr>
              <a:t>h </a:t>
            </a:r>
            <a:r>
              <a:rPr lang="en-GB" sz="1350" b="1" i="1">
                <a:solidFill>
                  <a:schemeClr val="tx2"/>
                </a:solidFill>
              </a:rPr>
              <a:t>)</a:t>
            </a:r>
            <a:r>
              <a:rPr lang="en-GB" sz="1350"/>
              <a:t> </a:t>
            </a:r>
            <a:r>
              <a:rPr lang="en-GB" sz="1350">
                <a:solidFill>
                  <a:srgbClr val="009900"/>
                </a:solidFill>
              </a:rPr>
              <a:t>366 miles. </a:t>
            </a:r>
            <a:r>
              <a:rPr lang="en-GB" sz="1350">
                <a:solidFill>
                  <a:schemeClr val="tx2"/>
                </a:solidFill>
              </a:rPr>
              <a:t>Press space to expand the initial state of Arad.</a:t>
            </a:r>
          </a:p>
        </p:txBody>
      </p:sp>
      <p:sp>
        <p:nvSpPr>
          <p:cNvPr id="34929" name="Text Box 113"/>
          <p:cNvSpPr txBox="1">
            <a:spLocks noChangeArrowheads="1"/>
          </p:cNvSpPr>
          <p:nvPr/>
        </p:nvSpPr>
        <p:spPr bwMode="auto">
          <a:xfrm>
            <a:off x="1066801" y="2685858"/>
            <a:ext cx="9144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0 </a:t>
            </a:r>
            <a:r>
              <a:rPr lang="en-US" sz="750"/>
              <a:t>+ </a:t>
            </a:r>
            <a:r>
              <a:rPr lang="en-US" sz="750">
                <a:solidFill>
                  <a:srgbClr val="FF3300"/>
                </a:solidFill>
              </a:rPr>
              <a:t>366</a:t>
            </a:r>
          </a:p>
          <a:p>
            <a:r>
              <a:rPr lang="en-US" sz="750"/>
              <a:t>F= </a:t>
            </a:r>
            <a:r>
              <a:rPr lang="en-US" sz="750">
                <a:solidFill>
                  <a:srgbClr val="009900"/>
                </a:solidFill>
              </a:rPr>
              <a:t>366</a:t>
            </a:r>
          </a:p>
        </p:txBody>
      </p:sp>
      <p:sp>
        <p:nvSpPr>
          <p:cNvPr id="34930" name="Text Box 114"/>
          <p:cNvSpPr txBox="1">
            <a:spLocks noChangeArrowheads="1"/>
          </p:cNvSpPr>
          <p:nvPr/>
        </p:nvSpPr>
        <p:spPr bwMode="auto">
          <a:xfrm>
            <a:off x="914401" y="2057044"/>
            <a:ext cx="9906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75 </a:t>
            </a:r>
            <a:r>
              <a:rPr lang="en-US" sz="750"/>
              <a:t>+ </a:t>
            </a:r>
            <a:r>
              <a:rPr lang="en-US" sz="750">
                <a:solidFill>
                  <a:srgbClr val="FF3300"/>
                </a:solidFill>
              </a:rPr>
              <a:t>374</a:t>
            </a:r>
          </a:p>
          <a:p>
            <a:r>
              <a:rPr lang="en-US" sz="750"/>
              <a:t>F= </a:t>
            </a:r>
            <a:r>
              <a:rPr lang="en-US" sz="750">
                <a:solidFill>
                  <a:srgbClr val="009900"/>
                </a:solidFill>
              </a:rPr>
              <a:t>449</a:t>
            </a:r>
          </a:p>
        </p:txBody>
      </p:sp>
      <p:sp>
        <p:nvSpPr>
          <p:cNvPr id="34931" name="Text Box 115"/>
          <p:cNvSpPr txBox="1">
            <a:spLocks noChangeArrowheads="1"/>
          </p:cNvSpPr>
          <p:nvPr/>
        </p:nvSpPr>
        <p:spPr bwMode="auto">
          <a:xfrm>
            <a:off x="3581401" y="3486166"/>
            <a:ext cx="9144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140 </a:t>
            </a:r>
            <a:r>
              <a:rPr lang="en-US" sz="750"/>
              <a:t>+ </a:t>
            </a:r>
            <a:r>
              <a:rPr lang="en-US" sz="750">
                <a:solidFill>
                  <a:srgbClr val="FF3300"/>
                </a:solidFill>
              </a:rPr>
              <a:t>253</a:t>
            </a:r>
          </a:p>
          <a:p>
            <a:r>
              <a:rPr lang="en-US" sz="750"/>
              <a:t>F= </a:t>
            </a:r>
            <a:r>
              <a:rPr lang="en-US" sz="750">
                <a:solidFill>
                  <a:srgbClr val="009900"/>
                </a:solidFill>
              </a:rPr>
              <a:t>393</a:t>
            </a:r>
          </a:p>
        </p:txBody>
      </p:sp>
      <p:sp>
        <p:nvSpPr>
          <p:cNvPr id="34932" name="Text Box 116"/>
          <p:cNvSpPr txBox="1">
            <a:spLocks noChangeArrowheads="1"/>
          </p:cNvSpPr>
          <p:nvPr/>
        </p:nvSpPr>
        <p:spPr bwMode="auto">
          <a:xfrm>
            <a:off x="533401" y="3771990"/>
            <a:ext cx="9906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118 </a:t>
            </a:r>
            <a:r>
              <a:rPr lang="en-US" sz="750"/>
              <a:t>+ </a:t>
            </a:r>
            <a:r>
              <a:rPr lang="en-US" sz="750">
                <a:solidFill>
                  <a:srgbClr val="FF3300"/>
                </a:solidFill>
              </a:rPr>
              <a:t>329</a:t>
            </a:r>
          </a:p>
          <a:p>
            <a:r>
              <a:rPr lang="en-US" sz="750"/>
              <a:t>F= </a:t>
            </a:r>
            <a:r>
              <a:rPr lang="en-US" sz="750">
                <a:solidFill>
                  <a:srgbClr val="009900"/>
                </a:solidFill>
              </a:rPr>
              <a:t>447</a:t>
            </a:r>
          </a:p>
        </p:txBody>
      </p:sp>
      <p:sp>
        <p:nvSpPr>
          <p:cNvPr id="34933" name="Text Box 117"/>
          <p:cNvSpPr txBox="1">
            <a:spLocks noChangeArrowheads="1"/>
          </p:cNvSpPr>
          <p:nvPr/>
        </p:nvSpPr>
        <p:spPr bwMode="auto">
          <a:xfrm>
            <a:off x="152400" y="970911"/>
            <a:ext cx="8686800" cy="715581"/>
          </a:xfrm>
          <a:prstGeom prst="rect">
            <a:avLst/>
          </a:prstGeom>
          <a:noFill/>
          <a:ln w="9525">
            <a:noFill/>
            <a:miter lim="800000"/>
            <a:headEnd/>
            <a:tailEnd/>
          </a:ln>
          <a:effectLst/>
        </p:spPr>
        <p:txBody>
          <a:bodyPr>
            <a:spAutoFit/>
          </a:bodyPr>
          <a:lstStyle/>
          <a:p>
            <a:r>
              <a:rPr lang="en-GB" sz="1350">
                <a:solidFill>
                  <a:schemeClr val="tx2"/>
                </a:solidFill>
              </a:rPr>
              <a:t>Once Arad is expanded we look for the node with the lowest cost. Sibiu has the lowest value for </a:t>
            </a:r>
            <a:r>
              <a:rPr lang="en-GB" sz="1350">
                <a:solidFill>
                  <a:srgbClr val="009900"/>
                </a:solidFill>
              </a:rPr>
              <a:t>f</a:t>
            </a:r>
            <a:r>
              <a:rPr lang="en-GB" sz="1350">
                <a:solidFill>
                  <a:schemeClr val="tx2"/>
                </a:solidFill>
              </a:rPr>
              <a:t>. (The cost to reach Sibiu from Arad is </a:t>
            </a:r>
            <a:r>
              <a:rPr lang="en-GB" sz="1350">
                <a:solidFill>
                  <a:schemeClr val="accent2"/>
                </a:solidFill>
              </a:rPr>
              <a:t>140 </a:t>
            </a:r>
            <a:r>
              <a:rPr lang="en-GB" sz="1350">
                <a:solidFill>
                  <a:schemeClr val="tx2"/>
                </a:solidFill>
              </a:rPr>
              <a:t>miles, and the straight line distance from Sibiu to the goal state is </a:t>
            </a:r>
            <a:r>
              <a:rPr lang="en-GB" sz="1350">
                <a:solidFill>
                  <a:srgbClr val="FF3300"/>
                </a:solidFill>
              </a:rPr>
              <a:t>253</a:t>
            </a:r>
            <a:r>
              <a:rPr lang="en-GB" sz="1350">
                <a:solidFill>
                  <a:schemeClr val="tx2"/>
                </a:solidFill>
              </a:rPr>
              <a:t> miles. This gives a total of </a:t>
            </a:r>
            <a:r>
              <a:rPr lang="en-GB" sz="1350">
                <a:solidFill>
                  <a:srgbClr val="009900"/>
                </a:solidFill>
              </a:rPr>
              <a:t>393 miles</a:t>
            </a:r>
            <a:r>
              <a:rPr lang="en-GB" sz="1350">
                <a:solidFill>
                  <a:schemeClr val="tx2"/>
                </a:solidFill>
              </a:rPr>
              <a:t>). Press space to move to this node and expand it.</a:t>
            </a:r>
          </a:p>
        </p:txBody>
      </p:sp>
      <p:sp>
        <p:nvSpPr>
          <p:cNvPr id="34934" name="Oval 118"/>
          <p:cNvSpPr>
            <a:spLocks noChangeArrowheads="1"/>
          </p:cNvSpPr>
          <p:nvPr/>
        </p:nvSpPr>
        <p:spPr bwMode="auto">
          <a:xfrm>
            <a:off x="990601" y="2898338"/>
            <a:ext cx="152400" cy="421972"/>
          </a:xfrm>
          <a:prstGeom prst="ellipse">
            <a:avLst/>
          </a:prstGeom>
          <a:solidFill>
            <a:srgbClr val="FF0000"/>
          </a:solidFill>
          <a:ln w="9525">
            <a:solidFill>
              <a:schemeClr val="tx1"/>
            </a:solidFill>
            <a:round/>
            <a:headEnd/>
            <a:tailEnd/>
          </a:ln>
          <a:effectLst/>
        </p:spPr>
        <p:txBody>
          <a:bodyPr anchor="ctr">
            <a:spAutoFit/>
          </a:bodyPr>
          <a:lstStyle/>
          <a:p>
            <a:endParaRPr lang="en-US" sz="1350"/>
          </a:p>
        </p:txBody>
      </p:sp>
      <p:sp>
        <p:nvSpPr>
          <p:cNvPr id="34936" name="Oval 120"/>
          <p:cNvSpPr>
            <a:spLocks noChangeArrowheads="1"/>
          </p:cNvSpPr>
          <p:nvPr/>
        </p:nvSpPr>
        <p:spPr bwMode="auto">
          <a:xfrm>
            <a:off x="3505201" y="3355657"/>
            <a:ext cx="152400" cy="421972"/>
          </a:xfrm>
          <a:prstGeom prst="ellipse">
            <a:avLst/>
          </a:prstGeom>
          <a:solidFill>
            <a:srgbClr val="FF0000"/>
          </a:solidFill>
          <a:ln w="9525">
            <a:solidFill>
              <a:schemeClr val="tx1"/>
            </a:solidFill>
            <a:round/>
            <a:headEnd/>
            <a:tailEnd/>
          </a:ln>
          <a:effectLst/>
        </p:spPr>
        <p:txBody>
          <a:bodyPr anchor="ctr">
            <a:spAutoFit/>
          </a:bodyPr>
          <a:lstStyle/>
          <a:p>
            <a:endParaRPr lang="en-US" sz="1350"/>
          </a:p>
        </p:txBody>
      </p:sp>
      <p:sp>
        <p:nvSpPr>
          <p:cNvPr id="34937" name="Text Box 121"/>
          <p:cNvSpPr txBox="1">
            <a:spLocks noChangeArrowheads="1"/>
          </p:cNvSpPr>
          <p:nvPr/>
        </p:nvSpPr>
        <p:spPr bwMode="auto">
          <a:xfrm>
            <a:off x="228601" y="970910"/>
            <a:ext cx="8686800" cy="300082"/>
          </a:xfrm>
          <a:prstGeom prst="rect">
            <a:avLst/>
          </a:prstGeom>
          <a:noFill/>
          <a:ln w="9525">
            <a:noFill/>
            <a:miter lim="800000"/>
            <a:headEnd/>
            <a:tailEnd/>
          </a:ln>
          <a:effectLst/>
        </p:spPr>
        <p:txBody>
          <a:bodyPr>
            <a:spAutoFit/>
          </a:bodyPr>
          <a:lstStyle/>
          <a:p>
            <a:r>
              <a:rPr lang="en-GB" sz="1350">
                <a:solidFill>
                  <a:schemeClr val="tx2"/>
                </a:solidFill>
              </a:rPr>
              <a:t>We now expand Sibiu (that is, we expand the node with the lowest value of </a:t>
            </a:r>
            <a:r>
              <a:rPr lang="en-GB" sz="1350" b="1" i="1">
                <a:solidFill>
                  <a:srgbClr val="009900"/>
                </a:solidFill>
              </a:rPr>
              <a:t>f </a:t>
            </a:r>
            <a:r>
              <a:rPr lang="en-GB" sz="1350">
                <a:solidFill>
                  <a:schemeClr val="tx2"/>
                </a:solidFill>
              </a:rPr>
              <a:t>). Press space to continue the search.</a:t>
            </a:r>
          </a:p>
        </p:txBody>
      </p:sp>
      <p:sp>
        <p:nvSpPr>
          <p:cNvPr id="34938" name="Text Box 122"/>
          <p:cNvSpPr txBox="1">
            <a:spLocks noChangeArrowheads="1"/>
          </p:cNvSpPr>
          <p:nvPr/>
        </p:nvSpPr>
        <p:spPr bwMode="auto">
          <a:xfrm>
            <a:off x="5943600" y="3200342"/>
            <a:ext cx="9906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239 </a:t>
            </a:r>
            <a:r>
              <a:rPr lang="en-US" sz="750"/>
              <a:t>+ </a:t>
            </a:r>
            <a:r>
              <a:rPr lang="en-US" sz="750">
                <a:solidFill>
                  <a:srgbClr val="FF3300"/>
                </a:solidFill>
              </a:rPr>
              <a:t>178</a:t>
            </a:r>
          </a:p>
          <a:p>
            <a:r>
              <a:rPr lang="en-US" sz="750"/>
              <a:t>F= </a:t>
            </a:r>
            <a:r>
              <a:rPr lang="en-US" sz="750">
                <a:solidFill>
                  <a:srgbClr val="009900"/>
                </a:solidFill>
              </a:rPr>
              <a:t>417</a:t>
            </a:r>
          </a:p>
        </p:txBody>
      </p:sp>
      <p:sp>
        <p:nvSpPr>
          <p:cNvPr id="34939" name="Text Box 123"/>
          <p:cNvSpPr txBox="1">
            <a:spLocks noChangeArrowheads="1"/>
          </p:cNvSpPr>
          <p:nvPr/>
        </p:nvSpPr>
        <p:spPr bwMode="auto">
          <a:xfrm>
            <a:off x="2514601" y="2228538"/>
            <a:ext cx="10668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291 </a:t>
            </a:r>
            <a:r>
              <a:rPr lang="en-US" sz="750"/>
              <a:t>+ </a:t>
            </a:r>
            <a:r>
              <a:rPr lang="en-US" sz="750">
                <a:solidFill>
                  <a:srgbClr val="FF3300"/>
                </a:solidFill>
              </a:rPr>
              <a:t>380</a:t>
            </a:r>
          </a:p>
          <a:p>
            <a:r>
              <a:rPr lang="en-US" sz="750"/>
              <a:t>F= </a:t>
            </a:r>
            <a:r>
              <a:rPr lang="en-US" sz="750">
                <a:solidFill>
                  <a:srgbClr val="009900"/>
                </a:solidFill>
              </a:rPr>
              <a:t>671</a:t>
            </a:r>
          </a:p>
        </p:txBody>
      </p:sp>
      <p:sp>
        <p:nvSpPr>
          <p:cNvPr id="34940" name="Text Box 124"/>
          <p:cNvSpPr txBox="1">
            <a:spLocks noChangeArrowheads="1"/>
          </p:cNvSpPr>
          <p:nvPr/>
        </p:nvSpPr>
        <p:spPr bwMode="auto">
          <a:xfrm>
            <a:off x="1676400" y="3714826"/>
            <a:ext cx="9906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220 </a:t>
            </a:r>
            <a:r>
              <a:rPr lang="en-US" sz="750"/>
              <a:t>+ </a:t>
            </a:r>
            <a:r>
              <a:rPr lang="en-US" sz="750">
                <a:solidFill>
                  <a:srgbClr val="FF3300"/>
                </a:solidFill>
              </a:rPr>
              <a:t>193</a:t>
            </a:r>
          </a:p>
          <a:p>
            <a:r>
              <a:rPr lang="en-US" sz="750"/>
              <a:t>F= </a:t>
            </a:r>
            <a:r>
              <a:rPr lang="en-US" sz="750">
                <a:solidFill>
                  <a:srgbClr val="009900"/>
                </a:solidFill>
              </a:rPr>
              <a:t>413</a:t>
            </a:r>
          </a:p>
        </p:txBody>
      </p:sp>
      <p:sp>
        <p:nvSpPr>
          <p:cNvPr id="34943" name="Oval 127"/>
          <p:cNvSpPr>
            <a:spLocks noChangeArrowheads="1"/>
          </p:cNvSpPr>
          <p:nvPr/>
        </p:nvSpPr>
        <p:spPr bwMode="auto">
          <a:xfrm>
            <a:off x="2133601" y="4041635"/>
            <a:ext cx="152400" cy="421972"/>
          </a:xfrm>
          <a:prstGeom prst="ellipse">
            <a:avLst/>
          </a:prstGeom>
          <a:solidFill>
            <a:srgbClr val="FF0000"/>
          </a:solidFill>
          <a:ln w="9525">
            <a:solidFill>
              <a:schemeClr val="tx1"/>
            </a:solidFill>
            <a:round/>
            <a:headEnd/>
            <a:tailEnd/>
          </a:ln>
          <a:effectLst/>
        </p:spPr>
        <p:txBody>
          <a:bodyPr anchor="ctr">
            <a:spAutoFit/>
          </a:bodyPr>
          <a:lstStyle/>
          <a:p>
            <a:endParaRPr lang="en-US" sz="1350"/>
          </a:p>
        </p:txBody>
      </p:sp>
      <p:sp>
        <p:nvSpPr>
          <p:cNvPr id="34944" name="Text Box 128"/>
          <p:cNvSpPr txBox="1">
            <a:spLocks noChangeArrowheads="1"/>
          </p:cNvSpPr>
          <p:nvPr/>
        </p:nvSpPr>
        <p:spPr bwMode="auto">
          <a:xfrm>
            <a:off x="228601" y="970910"/>
            <a:ext cx="8686800" cy="300082"/>
          </a:xfrm>
          <a:prstGeom prst="rect">
            <a:avLst/>
          </a:prstGeom>
          <a:noFill/>
          <a:ln w="9525">
            <a:noFill/>
            <a:miter lim="800000"/>
            <a:headEnd/>
            <a:tailEnd/>
          </a:ln>
          <a:effectLst/>
        </p:spPr>
        <p:txBody>
          <a:bodyPr>
            <a:spAutoFit/>
          </a:bodyPr>
          <a:lstStyle/>
          <a:p>
            <a:r>
              <a:rPr lang="en-GB" sz="1350">
                <a:solidFill>
                  <a:schemeClr val="tx2"/>
                </a:solidFill>
              </a:rPr>
              <a:t>We now expand Rimnicu (that is, we expand the node with the lowest value of </a:t>
            </a:r>
            <a:r>
              <a:rPr lang="en-GB" sz="1350" b="1" i="1">
                <a:solidFill>
                  <a:srgbClr val="009900"/>
                </a:solidFill>
              </a:rPr>
              <a:t>f </a:t>
            </a:r>
            <a:r>
              <a:rPr lang="en-GB" sz="1350">
                <a:solidFill>
                  <a:schemeClr val="tx2"/>
                </a:solidFill>
              </a:rPr>
              <a:t>). Press space to continue the search.</a:t>
            </a:r>
          </a:p>
        </p:txBody>
      </p:sp>
      <p:sp>
        <p:nvSpPr>
          <p:cNvPr id="34945" name="Text Box 129"/>
          <p:cNvSpPr txBox="1">
            <a:spLocks noChangeArrowheads="1"/>
          </p:cNvSpPr>
          <p:nvPr/>
        </p:nvSpPr>
        <p:spPr bwMode="auto">
          <a:xfrm>
            <a:off x="4191001" y="5029618"/>
            <a:ext cx="9144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317 </a:t>
            </a:r>
            <a:r>
              <a:rPr lang="en-US" sz="750"/>
              <a:t>+ </a:t>
            </a:r>
            <a:r>
              <a:rPr lang="en-US" sz="750">
                <a:solidFill>
                  <a:srgbClr val="FF3300"/>
                </a:solidFill>
              </a:rPr>
              <a:t>98</a:t>
            </a:r>
          </a:p>
          <a:p>
            <a:r>
              <a:rPr lang="en-US" sz="750"/>
              <a:t>F= </a:t>
            </a:r>
            <a:r>
              <a:rPr lang="en-US" sz="750">
                <a:solidFill>
                  <a:srgbClr val="009900"/>
                </a:solidFill>
              </a:rPr>
              <a:t>415</a:t>
            </a:r>
          </a:p>
        </p:txBody>
      </p:sp>
      <p:sp>
        <p:nvSpPr>
          <p:cNvPr id="34946" name="Text Box 130"/>
          <p:cNvSpPr txBox="1">
            <a:spLocks noChangeArrowheads="1"/>
          </p:cNvSpPr>
          <p:nvPr/>
        </p:nvSpPr>
        <p:spPr bwMode="auto">
          <a:xfrm>
            <a:off x="2057400" y="5315442"/>
            <a:ext cx="9144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366 </a:t>
            </a:r>
            <a:r>
              <a:rPr lang="en-US" sz="750"/>
              <a:t>+ </a:t>
            </a:r>
            <a:r>
              <a:rPr lang="en-US" sz="750">
                <a:solidFill>
                  <a:srgbClr val="FF3300"/>
                </a:solidFill>
              </a:rPr>
              <a:t>160</a:t>
            </a:r>
          </a:p>
          <a:p>
            <a:r>
              <a:rPr lang="en-US" sz="750"/>
              <a:t>F= </a:t>
            </a:r>
            <a:r>
              <a:rPr lang="en-US" sz="750">
                <a:solidFill>
                  <a:srgbClr val="009900"/>
                </a:solidFill>
              </a:rPr>
              <a:t>526</a:t>
            </a:r>
          </a:p>
        </p:txBody>
      </p:sp>
      <p:sp>
        <p:nvSpPr>
          <p:cNvPr id="34947" name="Text Box 131"/>
          <p:cNvSpPr txBox="1">
            <a:spLocks noChangeArrowheads="1"/>
          </p:cNvSpPr>
          <p:nvPr/>
        </p:nvSpPr>
        <p:spPr bwMode="auto">
          <a:xfrm>
            <a:off x="152400" y="970911"/>
            <a:ext cx="8686800" cy="715581"/>
          </a:xfrm>
          <a:prstGeom prst="rect">
            <a:avLst/>
          </a:prstGeom>
          <a:noFill/>
          <a:ln w="9525">
            <a:noFill/>
            <a:miter lim="800000"/>
            <a:headEnd/>
            <a:tailEnd/>
          </a:ln>
          <a:effectLst/>
        </p:spPr>
        <p:txBody>
          <a:bodyPr>
            <a:spAutoFit/>
          </a:bodyPr>
          <a:lstStyle/>
          <a:p>
            <a:r>
              <a:rPr lang="en-GB" sz="1350">
                <a:solidFill>
                  <a:schemeClr val="tx2"/>
                </a:solidFill>
              </a:rPr>
              <a:t>Once Rimnicu is expanded we look for the node with the lowest cost. As you can see, Pitesti has the lowest value for </a:t>
            </a:r>
            <a:r>
              <a:rPr lang="en-GB" sz="1350">
                <a:solidFill>
                  <a:srgbClr val="009900"/>
                </a:solidFill>
              </a:rPr>
              <a:t>f</a:t>
            </a:r>
            <a:r>
              <a:rPr lang="en-GB" sz="1350">
                <a:solidFill>
                  <a:schemeClr val="tx2"/>
                </a:solidFill>
              </a:rPr>
              <a:t>. (The cost to reach Pitesti from Arad is </a:t>
            </a:r>
            <a:r>
              <a:rPr lang="en-GB" sz="1350">
                <a:solidFill>
                  <a:schemeClr val="accent2"/>
                </a:solidFill>
              </a:rPr>
              <a:t>317 </a:t>
            </a:r>
            <a:r>
              <a:rPr lang="en-GB" sz="1350">
                <a:solidFill>
                  <a:schemeClr val="tx2"/>
                </a:solidFill>
              </a:rPr>
              <a:t>miles, and the straight line distance from Pitesti to the goal state is </a:t>
            </a:r>
            <a:r>
              <a:rPr lang="en-GB" sz="1350">
                <a:solidFill>
                  <a:srgbClr val="FF3300"/>
                </a:solidFill>
              </a:rPr>
              <a:t>98</a:t>
            </a:r>
            <a:r>
              <a:rPr lang="en-GB" sz="1350">
                <a:solidFill>
                  <a:schemeClr val="tx2"/>
                </a:solidFill>
              </a:rPr>
              <a:t> miles. This gives a total of </a:t>
            </a:r>
            <a:r>
              <a:rPr lang="en-GB" sz="1350">
                <a:solidFill>
                  <a:srgbClr val="009900"/>
                </a:solidFill>
              </a:rPr>
              <a:t>415 miles</a:t>
            </a:r>
            <a:r>
              <a:rPr lang="en-GB" sz="1350">
                <a:solidFill>
                  <a:schemeClr val="tx2"/>
                </a:solidFill>
              </a:rPr>
              <a:t>). Press space to move to this node and expand it.</a:t>
            </a:r>
          </a:p>
        </p:txBody>
      </p:sp>
      <p:sp>
        <p:nvSpPr>
          <p:cNvPr id="34949" name="Oval 133"/>
          <p:cNvSpPr>
            <a:spLocks noChangeArrowheads="1"/>
          </p:cNvSpPr>
          <p:nvPr/>
        </p:nvSpPr>
        <p:spPr bwMode="auto">
          <a:xfrm>
            <a:off x="4267200" y="4899109"/>
            <a:ext cx="259766" cy="421972"/>
          </a:xfrm>
          <a:prstGeom prst="ellipse">
            <a:avLst/>
          </a:prstGeom>
          <a:solidFill>
            <a:srgbClr val="FF0000"/>
          </a:solidFill>
          <a:ln w="9525">
            <a:noFill/>
            <a:round/>
            <a:headEnd/>
            <a:tailEnd/>
          </a:ln>
          <a:effectLst/>
        </p:spPr>
        <p:txBody>
          <a:bodyPr wrap="none" anchor="ctr">
            <a:spAutoFit/>
          </a:bodyPr>
          <a:lstStyle/>
          <a:p>
            <a:endParaRPr lang="en-US" sz="1350"/>
          </a:p>
        </p:txBody>
      </p:sp>
      <p:sp>
        <p:nvSpPr>
          <p:cNvPr id="34950" name="Text Box 134"/>
          <p:cNvSpPr txBox="1">
            <a:spLocks noChangeArrowheads="1"/>
          </p:cNvSpPr>
          <p:nvPr/>
        </p:nvSpPr>
        <p:spPr bwMode="auto">
          <a:xfrm>
            <a:off x="228601" y="970910"/>
            <a:ext cx="8686800" cy="300082"/>
          </a:xfrm>
          <a:prstGeom prst="rect">
            <a:avLst/>
          </a:prstGeom>
          <a:noFill/>
          <a:ln w="9525">
            <a:noFill/>
            <a:miter lim="800000"/>
            <a:headEnd/>
            <a:tailEnd/>
          </a:ln>
          <a:effectLst/>
        </p:spPr>
        <p:txBody>
          <a:bodyPr>
            <a:spAutoFit/>
          </a:bodyPr>
          <a:lstStyle/>
          <a:p>
            <a:r>
              <a:rPr lang="en-GB" sz="1350">
                <a:solidFill>
                  <a:schemeClr val="tx2"/>
                </a:solidFill>
              </a:rPr>
              <a:t>We now expand Pitesti (that is, we expand the node with the lowest value of </a:t>
            </a:r>
            <a:r>
              <a:rPr lang="en-GB" sz="1350" b="1" i="1">
                <a:solidFill>
                  <a:srgbClr val="009900"/>
                </a:solidFill>
              </a:rPr>
              <a:t>f </a:t>
            </a:r>
            <a:r>
              <a:rPr lang="en-GB" sz="1350">
                <a:solidFill>
                  <a:schemeClr val="tx2"/>
                </a:solidFill>
              </a:rPr>
              <a:t>). Press space to continue the search.</a:t>
            </a:r>
          </a:p>
        </p:txBody>
      </p:sp>
      <p:sp>
        <p:nvSpPr>
          <p:cNvPr id="34955" name="Text Box 139"/>
          <p:cNvSpPr txBox="1">
            <a:spLocks noChangeArrowheads="1"/>
          </p:cNvSpPr>
          <p:nvPr/>
        </p:nvSpPr>
        <p:spPr bwMode="auto">
          <a:xfrm>
            <a:off x="152400" y="970911"/>
            <a:ext cx="8686800" cy="715581"/>
          </a:xfrm>
          <a:prstGeom prst="rect">
            <a:avLst/>
          </a:prstGeom>
          <a:noFill/>
          <a:ln w="9525">
            <a:noFill/>
            <a:miter lim="800000"/>
            <a:headEnd/>
            <a:tailEnd/>
          </a:ln>
          <a:effectLst/>
        </p:spPr>
        <p:txBody>
          <a:bodyPr>
            <a:spAutoFit/>
          </a:bodyPr>
          <a:lstStyle/>
          <a:p>
            <a:r>
              <a:rPr lang="en-GB" sz="1350" dirty="0">
                <a:solidFill>
                  <a:schemeClr val="tx2"/>
                </a:solidFill>
              </a:rPr>
              <a:t>We have just expanded a node (Pitesti) that revealed Bucharest, but it has a cost of </a:t>
            </a:r>
            <a:r>
              <a:rPr lang="en-GB" sz="1350" dirty="0">
                <a:solidFill>
                  <a:srgbClr val="009900"/>
                </a:solidFill>
              </a:rPr>
              <a:t>418</a:t>
            </a:r>
            <a:r>
              <a:rPr lang="en-GB" sz="1350" dirty="0">
                <a:solidFill>
                  <a:schemeClr val="tx2"/>
                </a:solidFill>
              </a:rPr>
              <a:t>. If there is any other lower cost node (and in this case there is one cheaper node, </a:t>
            </a:r>
            <a:r>
              <a:rPr lang="en-GB" sz="1350" dirty="0" err="1">
                <a:solidFill>
                  <a:schemeClr val="tx2"/>
                </a:solidFill>
              </a:rPr>
              <a:t>Fagaras</a:t>
            </a:r>
            <a:r>
              <a:rPr lang="en-GB" sz="1350" dirty="0">
                <a:solidFill>
                  <a:schemeClr val="tx2"/>
                </a:solidFill>
              </a:rPr>
              <a:t>, with a cost of </a:t>
            </a:r>
            <a:r>
              <a:rPr lang="en-GB" sz="1350" dirty="0">
                <a:solidFill>
                  <a:srgbClr val="009900"/>
                </a:solidFill>
              </a:rPr>
              <a:t>417</a:t>
            </a:r>
            <a:r>
              <a:rPr lang="en-GB" sz="1350" dirty="0">
                <a:solidFill>
                  <a:schemeClr val="tx2"/>
                </a:solidFill>
              </a:rPr>
              <a:t>) then we need to expand it in case it leads to a better solution to Bucharest than the </a:t>
            </a:r>
            <a:r>
              <a:rPr lang="en-GB" sz="1350" dirty="0">
                <a:solidFill>
                  <a:srgbClr val="009900"/>
                </a:solidFill>
              </a:rPr>
              <a:t>418</a:t>
            </a:r>
            <a:r>
              <a:rPr lang="en-GB" sz="1350" dirty="0">
                <a:solidFill>
                  <a:schemeClr val="tx2"/>
                </a:solidFill>
              </a:rPr>
              <a:t> solution we have already found. Press space to continue.</a:t>
            </a:r>
          </a:p>
        </p:txBody>
      </p:sp>
      <p:sp>
        <p:nvSpPr>
          <p:cNvPr id="34964" name="Text Box 148"/>
          <p:cNvSpPr txBox="1">
            <a:spLocks noChangeArrowheads="1"/>
          </p:cNvSpPr>
          <p:nvPr/>
        </p:nvSpPr>
        <p:spPr bwMode="auto">
          <a:xfrm>
            <a:off x="7315201" y="4572299"/>
            <a:ext cx="9144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418 </a:t>
            </a:r>
            <a:r>
              <a:rPr lang="en-US" sz="750"/>
              <a:t>+ </a:t>
            </a:r>
            <a:r>
              <a:rPr lang="en-US" sz="750">
                <a:solidFill>
                  <a:srgbClr val="FF3300"/>
                </a:solidFill>
              </a:rPr>
              <a:t>0</a:t>
            </a:r>
          </a:p>
          <a:p>
            <a:r>
              <a:rPr lang="en-US" sz="750"/>
              <a:t>F= </a:t>
            </a:r>
            <a:r>
              <a:rPr lang="en-US" sz="750">
                <a:solidFill>
                  <a:srgbClr val="009900"/>
                </a:solidFill>
              </a:rPr>
              <a:t>418</a:t>
            </a:r>
          </a:p>
        </p:txBody>
      </p:sp>
      <p:sp>
        <p:nvSpPr>
          <p:cNvPr id="34982" name="Text Box 166"/>
          <p:cNvSpPr txBox="1">
            <a:spLocks noChangeArrowheads="1"/>
          </p:cNvSpPr>
          <p:nvPr/>
        </p:nvSpPr>
        <p:spPr bwMode="auto">
          <a:xfrm>
            <a:off x="152400" y="970910"/>
            <a:ext cx="8686800" cy="715581"/>
          </a:xfrm>
          <a:prstGeom prst="rect">
            <a:avLst/>
          </a:prstGeom>
          <a:noFill/>
          <a:ln w="9525">
            <a:noFill/>
            <a:miter lim="800000"/>
            <a:headEnd/>
            <a:tailEnd/>
          </a:ln>
          <a:effectLst/>
        </p:spPr>
        <p:txBody>
          <a:bodyPr>
            <a:spAutoFit/>
          </a:bodyPr>
          <a:lstStyle/>
          <a:p>
            <a:r>
              <a:rPr lang="en-GB" sz="1350" dirty="0">
                <a:solidFill>
                  <a:schemeClr val="tx2"/>
                </a:solidFill>
              </a:rPr>
              <a:t>In actual fact, the algorithm will not really recognise that we have found Bucharest. It just keeps expanding the lowest cost nodes (based on </a:t>
            </a:r>
            <a:r>
              <a:rPr lang="en-GB" sz="1350" b="1" i="1" dirty="0">
                <a:solidFill>
                  <a:srgbClr val="009900"/>
                </a:solidFill>
              </a:rPr>
              <a:t>f</a:t>
            </a:r>
            <a:r>
              <a:rPr lang="en-GB" sz="1350" dirty="0">
                <a:solidFill>
                  <a:schemeClr val="tx2"/>
                </a:solidFill>
              </a:rPr>
              <a:t> ) until it finds a goal state AND it has the lowest value of </a:t>
            </a:r>
            <a:r>
              <a:rPr lang="en-GB" sz="1350" b="1" i="1" dirty="0">
                <a:solidFill>
                  <a:srgbClr val="009900"/>
                </a:solidFill>
              </a:rPr>
              <a:t>f</a:t>
            </a:r>
            <a:r>
              <a:rPr lang="en-GB" sz="1350" dirty="0">
                <a:solidFill>
                  <a:schemeClr val="tx2"/>
                </a:solidFill>
              </a:rPr>
              <a:t>. So, we must now move to </a:t>
            </a:r>
            <a:r>
              <a:rPr lang="en-GB" sz="1350" dirty="0" err="1">
                <a:solidFill>
                  <a:schemeClr val="tx2"/>
                </a:solidFill>
              </a:rPr>
              <a:t>Fagaras</a:t>
            </a:r>
            <a:r>
              <a:rPr lang="en-GB" sz="1350" dirty="0">
                <a:solidFill>
                  <a:schemeClr val="tx2"/>
                </a:solidFill>
              </a:rPr>
              <a:t> and expand it. Press space to continue.</a:t>
            </a:r>
          </a:p>
        </p:txBody>
      </p:sp>
      <p:sp>
        <p:nvSpPr>
          <p:cNvPr id="34983" name="Text Box 167"/>
          <p:cNvSpPr txBox="1">
            <a:spLocks noChangeArrowheads="1"/>
          </p:cNvSpPr>
          <p:nvPr/>
        </p:nvSpPr>
        <p:spPr bwMode="auto">
          <a:xfrm>
            <a:off x="190501" y="1689969"/>
            <a:ext cx="8686800" cy="300082"/>
          </a:xfrm>
          <a:prstGeom prst="rect">
            <a:avLst/>
          </a:prstGeom>
          <a:noFill/>
          <a:ln w="9525">
            <a:noFill/>
            <a:miter lim="800000"/>
            <a:headEnd/>
            <a:tailEnd/>
          </a:ln>
          <a:effectLst/>
        </p:spPr>
        <p:txBody>
          <a:bodyPr>
            <a:spAutoFit/>
          </a:bodyPr>
          <a:lstStyle/>
          <a:p>
            <a:r>
              <a:rPr lang="en-GB" sz="1350" dirty="0">
                <a:solidFill>
                  <a:schemeClr val="tx2"/>
                </a:solidFill>
              </a:rPr>
              <a:t>We now expand </a:t>
            </a:r>
            <a:r>
              <a:rPr lang="en-GB" sz="1350" dirty="0" err="1">
                <a:solidFill>
                  <a:schemeClr val="tx2"/>
                </a:solidFill>
              </a:rPr>
              <a:t>Fagaras</a:t>
            </a:r>
            <a:r>
              <a:rPr lang="en-GB" sz="1350" dirty="0">
                <a:solidFill>
                  <a:schemeClr val="tx2"/>
                </a:solidFill>
              </a:rPr>
              <a:t> (that is, we expand the node with the lowest value of </a:t>
            </a:r>
            <a:r>
              <a:rPr lang="en-GB" sz="1350" b="1" i="1" dirty="0">
                <a:solidFill>
                  <a:srgbClr val="009900"/>
                </a:solidFill>
              </a:rPr>
              <a:t>f </a:t>
            </a:r>
            <a:r>
              <a:rPr lang="en-GB" sz="1350" dirty="0">
                <a:solidFill>
                  <a:schemeClr val="tx2"/>
                </a:solidFill>
              </a:rPr>
              <a:t>). Press space to continue the search.</a:t>
            </a:r>
          </a:p>
        </p:txBody>
      </p:sp>
      <p:sp>
        <p:nvSpPr>
          <p:cNvPr id="34984" name="Oval 168"/>
          <p:cNvSpPr>
            <a:spLocks noChangeArrowheads="1"/>
          </p:cNvSpPr>
          <p:nvPr/>
        </p:nvSpPr>
        <p:spPr bwMode="auto">
          <a:xfrm>
            <a:off x="6553201" y="3069832"/>
            <a:ext cx="152400" cy="421972"/>
          </a:xfrm>
          <a:prstGeom prst="ellipse">
            <a:avLst/>
          </a:prstGeom>
          <a:solidFill>
            <a:srgbClr val="FF0000"/>
          </a:solidFill>
          <a:ln w="9525">
            <a:solidFill>
              <a:schemeClr val="tx1"/>
            </a:solidFill>
            <a:round/>
            <a:headEnd/>
            <a:tailEnd/>
          </a:ln>
          <a:effectLst/>
        </p:spPr>
        <p:txBody>
          <a:bodyPr anchor="ctr">
            <a:spAutoFit/>
          </a:bodyPr>
          <a:lstStyle/>
          <a:p>
            <a:endParaRPr lang="en-US" sz="1350"/>
          </a:p>
        </p:txBody>
      </p:sp>
      <p:sp>
        <p:nvSpPr>
          <p:cNvPr id="34985" name="Oval 169"/>
          <p:cNvSpPr>
            <a:spLocks noChangeArrowheads="1"/>
          </p:cNvSpPr>
          <p:nvPr/>
        </p:nvSpPr>
        <p:spPr bwMode="auto">
          <a:xfrm>
            <a:off x="7543801" y="3812976"/>
            <a:ext cx="259766" cy="421972"/>
          </a:xfrm>
          <a:prstGeom prst="ellipse">
            <a:avLst/>
          </a:prstGeom>
          <a:solidFill>
            <a:schemeClr val="tx1"/>
          </a:solidFill>
          <a:ln w="9525">
            <a:noFill/>
            <a:round/>
            <a:headEnd/>
            <a:tailEnd/>
          </a:ln>
          <a:effectLst/>
        </p:spPr>
        <p:txBody>
          <a:bodyPr wrap="none" anchor="ctr">
            <a:spAutoFit/>
          </a:bodyPr>
          <a:lstStyle/>
          <a:p>
            <a:endParaRPr lang="en-US" sz="1350"/>
          </a:p>
        </p:txBody>
      </p:sp>
      <p:cxnSp>
        <p:nvCxnSpPr>
          <p:cNvPr id="34986" name="AutoShape 170"/>
          <p:cNvCxnSpPr>
            <a:cxnSpLocks noChangeShapeType="1"/>
            <a:stCxn id="34984" idx="5"/>
            <a:endCxn id="34985" idx="0"/>
          </p:cNvCxnSpPr>
          <p:nvPr/>
        </p:nvCxnSpPr>
        <p:spPr bwMode="auto">
          <a:xfrm>
            <a:off x="6683283" y="3430008"/>
            <a:ext cx="990401" cy="382968"/>
          </a:xfrm>
          <a:prstGeom prst="straightConnector1">
            <a:avLst/>
          </a:prstGeom>
          <a:noFill/>
          <a:ln w="9525">
            <a:solidFill>
              <a:schemeClr val="tx1"/>
            </a:solidFill>
            <a:round/>
            <a:headEnd/>
            <a:tailEnd/>
          </a:ln>
          <a:effectLst/>
        </p:spPr>
      </p:cxnSp>
      <p:sp>
        <p:nvSpPr>
          <p:cNvPr id="34987" name="Text Box 171"/>
          <p:cNvSpPr txBox="1">
            <a:spLocks noChangeArrowheads="1"/>
          </p:cNvSpPr>
          <p:nvPr/>
        </p:nvSpPr>
        <p:spPr bwMode="auto">
          <a:xfrm>
            <a:off x="7543801" y="3600495"/>
            <a:ext cx="1447800" cy="300082"/>
          </a:xfrm>
          <a:prstGeom prst="rect">
            <a:avLst/>
          </a:prstGeom>
          <a:noFill/>
          <a:ln w="9525">
            <a:noFill/>
            <a:miter lim="800000"/>
            <a:headEnd/>
            <a:tailEnd/>
          </a:ln>
          <a:effectLst/>
        </p:spPr>
        <p:txBody>
          <a:bodyPr>
            <a:spAutoFit/>
          </a:bodyPr>
          <a:lstStyle/>
          <a:p>
            <a:r>
              <a:rPr lang="en-GB" sz="1350"/>
              <a:t>Bucharest</a:t>
            </a:r>
            <a:r>
              <a:rPr lang="en-GB" sz="1200"/>
              <a:t>(2)</a:t>
            </a:r>
          </a:p>
        </p:txBody>
      </p:sp>
      <p:sp>
        <p:nvSpPr>
          <p:cNvPr id="34988" name="Text Box 172"/>
          <p:cNvSpPr txBox="1">
            <a:spLocks noChangeArrowheads="1"/>
          </p:cNvSpPr>
          <p:nvPr/>
        </p:nvSpPr>
        <p:spPr bwMode="auto">
          <a:xfrm>
            <a:off x="7696200" y="3886320"/>
            <a:ext cx="914400" cy="323165"/>
          </a:xfrm>
          <a:prstGeom prst="rect">
            <a:avLst/>
          </a:prstGeom>
          <a:noFill/>
          <a:ln w="9525">
            <a:noFill/>
            <a:miter lim="800000"/>
            <a:headEnd/>
            <a:tailEnd/>
          </a:ln>
          <a:effectLst/>
        </p:spPr>
        <p:txBody>
          <a:bodyPr>
            <a:spAutoFit/>
          </a:bodyPr>
          <a:lstStyle/>
          <a:p>
            <a:r>
              <a:rPr lang="en-US" sz="750"/>
              <a:t>F= </a:t>
            </a:r>
            <a:r>
              <a:rPr lang="en-US" sz="750">
                <a:solidFill>
                  <a:schemeClr val="accent2"/>
                </a:solidFill>
              </a:rPr>
              <a:t>450 </a:t>
            </a:r>
            <a:r>
              <a:rPr lang="en-US" sz="750"/>
              <a:t>+ </a:t>
            </a:r>
            <a:r>
              <a:rPr lang="en-US" sz="750">
                <a:solidFill>
                  <a:srgbClr val="FF3300"/>
                </a:solidFill>
              </a:rPr>
              <a:t>0</a:t>
            </a:r>
          </a:p>
          <a:p>
            <a:r>
              <a:rPr lang="en-US" sz="750"/>
              <a:t>F= </a:t>
            </a:r>
            <a:r>
              <a:rPr lang="en-US" sz="750">
                <a:solidFill>
                  <a:srgbClr val="009900"/>
                </a:solidFill>
              </a:rPr>
              <a:t>450</a:t>
            </a:r>
          </a:p>
        </p:txBody>
      </p:sp>
      <p:sp>
        <p:nvSpPr>
          <p:cNvPr id="34989" name="Text Box 173"/>
          <p:cNvSpPr txBox="1">
            <a:spLocks noChangeArrowheads="1"/>
          </p:cNvSpPr>
          <p:nvPr/>
        </p:nvSpPr>
        <p:spPr bwMode="auto">
          <a:xfrm>
            <a:off x="381001" y="6115373"/>
            <a:ext cx="8686800" cy="715581"/>
          </a:xfrm>
          <a:prstGeom prst="rect">
            <a:avLst/>
          </a:prstGeom>
          <a:noFill/>
          <a:ln w="9525">
            <a:noFill/>
            <a:miter lim="800000"/>
            <a:headEnd/>
            <a:tailEnd/>
          </a:ln>
          <a:effectLst/>
        </p:spPr>
        <p:txBody>
          <a:bodyPr>
            <a:spAutoFit/>
          </a:bodyPr>
          <a:lstStyle/>
          <a:p>
            <a:r>
              <a:rPr lang="en-GB" sz="1350" dirty="0">
                <a:solidFill>
                  <a:schemeClr val="tx2"/>
                </a:solidFill>
              </a:rPr>
              <a:t>Once </a:t>
            </a:r>
            <a:r>
              <a:rPr lang="en-GB" sz="1350" dirty="0" err="1">
                <a:solidFill>
                  <a:schemeClr val="tx2"/>
                </a:solidFill>
              </a:rPr>
              <a:t>Fagaras</a:t>
            </a:r>
            <a:r>
              <a:rPr lang="en-GB" sz="1350" dirty="0">
                <a:solidFill>
                  <a:schemeClr val="tx2"/>
                </a:solidFill>
              </a:rPr>
              <a:t> is expanded we look for the lowest cost node. As you can see, we now have </a:t>
            </a:r>
            <a:r>
              <a:rPr lang="en-GB" sz="1350" b="1" dirty="0">
                <a:solidFill>
                  <a:schemeClr val="tx2"/>
                </a:solidFill>
              </a:rPr>
              <a:t>two</a:t>
            </a:r>
            <a:r>
              <a:rPr lang="en-GB" sz="1350" dirty="0">
                <a:solidFill>
                  <a:schemeClr val="tx2"/>
                </a:solidFill>
              </a:rPr>
              <a:t> Bucharest nodes. One of these nodes ( Arad – Sibiu – </a:t>
            </a:r>
            <a:r>
              <a:rPr lang="en-GB" sz="1350" dirty="0" err="1">
                <a:solidFill>
                  <a:schemeClr val="tx2"/>
                </a:solidFill>
              </a:rPr>
              <a:t>Rimnicu</a:t>
            </a:r>
            <a:r>
              <a:rPr lang="en-GB" sz="1350" dirty="0">
                <a:solidFill>
                  <a:schemeClr val="tx2"/>
                </a:solidFill>
              </a:rPr>
              <a:t> – Pitesti – Bucharest ) has an </a:t>
            </a:r>
            <a:r>
              <a:rPr lang="en-GB" sz="1350" b="1" i="1" dirty="0">
                <a:solidFill>
                  <a:srgbClr val="009900"/>
                </a:solidFill>
              </a:rPr>
              <a:t>f</a:t>
            </a:r>
            <a:r>
              <a:rPr lang="en-GB" sz="1350" dirty="0">
                <a:solidFill>
                  <a:schemeClr val="tx2"/>
                </a:solidFill>
              </a:rPr>
              <a:t> value of </a:t>
            </a:r>
            <a:r>
              <a:rPr lang="en-GB" sz="1350" dirty="0">
                <a:solidFill>
                  <a:srgbClr val="009900"/>
                </a:solidFill>
              </a:rPr>
              <a:t>418</a:t>
            </a:r>
            <a:r>
              <a:rPr lang="en-GB" sz="1350" dirty="0">
                <a:solidFill>
                  <a:schemeClr val="tx2"/>
                </a:solidFill>
              </a:rPr>
              <a:t>. The other node (Arad – Sibiu – </a:t>
            </a:r>
            <a:r>
              <a:rPr lang="en-GB" sz="1350" dirty="0" err="1">
                <a:solidFill>
                  <a:schemeClr val="tx2"/>
                </a:solidFill>
              </a:rPr>
              <a:t>Fagaras</a:t>
            </a:r>
            <a:r>
              <a:rPr lang="en-GB" sz="1350" dirty="0">
                <a:solidFill>
                  <a:schemeClr val="tx2"/>
                </a:solidFill>
              </a:rPr>
              <a:t> – Bucharest</a:t>
            </a:r>
            <a:r>
              <a:rPr lang="en-GB" sz="1050" dirty="0">
                <a:solidFill>
                  <a:schemeClr val="tx2"/>
                </a:solidFill>
              </a:rPr>
              <a:t>(2) </a:t>
            </a:r>
            <a:r>
              <a:rPr lang="en-GB" sz="1350" dirty="0">
                <a:solidFill>
                  <a:schemeClr val="tx2"/>
                </a:solidFill>
              </a:rPr>
              <a:t>) has an </a:t>
            </a:r>
            <a:r>
              <a:rPr lang="en-GB" sz="1350" b="1" i="1" dirty="0">
                <a:solidFill>
                  <a:srgbClr val="009900"/>
                </a:solidFill>
              </a:rPr>
              <a:t>f</a:t>
            </a:r>
            <a:r>
              <a:rPr lang="en-GB" sz="1350" dirty="0">
                <a:solidFill>
                  <a:schemeClr val="tx2"/>
                </a:solidFill>
              </a:rPr>
              <a:t> value of </a:t>
            </a:r>
            <a:r>
              <a:rPr lang="en-GB" sz="1350" dirty="0">
                <a:solidFill>
                  <a:srgbClr val="009900"/>
                </a:solidFill>
              </a:rPr>
              <a:t>450</a:t>
            </a:r>
            <a:r>
              <a:rPr lang="en-GB" sz="1350" dirty="0">
                <a:solidFill>
                  <a:schemeClr val="tx2"/>
                </a:solidFill>
              </a:rPr>
              <a:t>. We therefore move to the first Bucharest node and expand it. Press space to continue</a:t>
            </a:r>
          </a:p>
        </p:txBody>
      </p:sp>
      <p:sp>
        <p:nvSpPr>
          <p:cNvPr id="34990" name="Oval 174"/>
          <p:cNvSpPr>
            <a:spLocks noChangeArrowheads="1"/>
          </p:cNvSpPr>
          <p:nvPr/>
        </p:nvSpPr>
        <p:spPr bwMode="auto">
          <a:xfrm>
            <a:off x="7543801" y="4441789"/>
            <a:ext cx="152400" cy="421972"/>
          </a:xfrm>
          <a:prstGeom prst="ellipse">
            <a:avLst/>
          </a:prstGeom>
          <a:solidFill>
            <a:srgbClr val="FF0000"/>
          </a:solidFill>
          <a:ln w="9525">
            <a:solidFill>
              <a:schemeClr val="tx1"/>
            </a:solidFill>
            <a:round/>
            <a:headEnd/>
            <a:tailEnd/>
          </a:ln>
          <a:effectLst/>
        </p:spPr>
        <p:txBody>
          <a:bodyPr anchor="ctr">
            <a:spAutoFit/>
          </a:bodyPr>
          <a:lstStyle/>
          <a:p>
            <a:endParaRPr lang="en-US" sz="1350"/>
          </a:p>
        </p:txBody>
      </p:sp>
      <p:sp>
        <p:nvSpPr>
          <p:cNvPr id="34991" name="Text Box 175"/>
          <p:cNvSpPr txBox="1">
            <a:spLocks noChangeArrowheads="1"/>
          </p:cNvSpPr>
          <p:nvPr/>
        </p:nvSpPr>
        <p:spPr bwMode="auto">
          <a:xfrm>
            <a:off x="7620000" y="4286474"/>
            <a:ext cx="1295400" cy="300082"/>
          </a:xfrm>
          <a:prstGeom prst="rect">
            <a:avLst/>
          </a:prstGeom>
          <a:noFill/>
          <a:ln w="9525">
            <a:noFill/>
            <a:miter lim="800000"/>
            <a:headEnd/>
            <a:tailEnd/>
          </a:ln>
          <a:effectLst/>
        </p:spPr>
        <p:txBody>
          <a:bodyPr>
            <a:spAutoFit/>
          </a:bodyPr>
          <a:lstStyle/>
          <a:p>
            <a:r>
              <a:rPr lang="en-GB" sz="1350">
                <a:solidFill>
                  <a:srgbClr val="FF3300"/>
                </a:solidFill>
              </a:rPr>
              <a:t>Bucharest</a:t>
            </a:r>
          </a:p>
        </p:txBody>
      </p:sp>
      <p:sp>
        <p:nvSpPr>
          <p:cNvPr id="34992" name="Text Box 176"/>
          <p:cNvSpPr txBox="1">
            <a:spLocks noChangeArrowheads="1"/>
          </p:cNvSpPr>
          <p:nvPr/>
        </p:nvSpPr>
        <p:spPr bwMode="auto">
          <a:xfrm>
            <a:off x="7620000" y="4286474"/>
            <a:ext cx="1295400" cy="300082"/>
          </a:xfrm>
          <a:prstGeom prst="rect">
            <a:avLst/>
          </a:prstGeom>
          <a:noFill/>
          <a:ln w="9525">
            <a:noFill/>
            <a:miter lim="800000"/>
            <a:headEnd/>
            <a:tailEnd/>
          </a:ln>
          <a:effectLst/>
        </p:spPr>
        <p:txBody>
          <a:bodyPr>
            <a:spAutoFit/>
          </a:bodyPr>
          <a:lstStyle/>
          <a:p>
            <a:r>
              <a:rPr lang="en-GB" sz="1350"/>
              <a:t>Bucharest</a:t>
            </a:r>
          </a:p>
        </p:txBody>
      </p:sp>
      <p:sp>
        <p:nvSpPr>
          <p:cNvPr id="34993" name="Text Box 177"/>
          <p:cNvSpPr txBox="1">
            <a:spLocks noChangeArrowheads="1"/>
          </p:cNvSpPr>
          <p:nvPr/>
        </p:nvSpPr>
        <p:spPr bwMode="auto">
          <a:xfrm>
            <a:off x="7620000" y="4286474"/>
            <a:ext cx="1295400" cy="300082"/>
          </a:xfrm>
          <a:prstGeom prst="rect">
            <a:avLst/>
          </a:prstGeom>
          <a:noFill/>
          <a:ln w="9525">
            <a:noFill/>
            <a:miter lim="800000"/>
            <a:headEnd/>
            <a:tailEnd/>
          </a:ln>
          <a:effectLst/>
        </p:spPr>
        <p:txBody>
          <a:bodyPr>
            <a:spAutoFit/>
          </a:bodyPr>
          <a:lstStyle/>
          <a:p>
            <a:r>
              <a:rPr lang="en-GB" sz="1350">
                <a:solidFill>
                  <a:srgbClr val="FF3300"/>
                </a:solidFill>
              </a:rPr>
              <a:t>Bucharest</a:t>
            </a:r>
          </a:p>
        </p:txBody>
      </p:sp>
      <p:sp>
        <p:nvSpPr>
          <p:cNvPr id="34994" name="Text Box 178"/>
          <p:cNvSpPr txBox="1">
            <a:spLocks noChangeArrowheads="1"/>
          </p:cNvSpPr>
          <p:nvPr/>
        </p:nvSpPr>
        <p:spPr bwMode="auto">
          <a:xfrm>
            <a:off x="1" y="184383"/>
            <a:ext cx="8686800" cy="715581"/>
          </a:xfrm>
          <a:prstGeom prst="rect">
            <a:avLst/>
          </a:prstGeom>
          <a:noFill/>
          <a:ln w="9525">
            <a:noFill/>
            <a:miter lim="800000"/>
            <a:headEnd/>
            <a:tailEnd/>
          </a:ln>
          <a:effectLst/>
        </p:spPr>
        <p:txBody>
          <a:bodyPr>
            <a:spAutoFit/>
          </a:bodyPr>
          <a:lstStyle/>
          <a:p>
            <a:r>
              <a:rPr lang="en-GB" sz="1350" dirty="0">
                <a:solidFill>
                  <a:schemeClr val="tx2"/>
                </a:solidFill>
              </a:rPr>
              <a:t>We have now arrived at Bucharest. As this is the lowest cost node AND the goal state we can terminate the search. If you look back over the slides you will see that the solution returned by the A* search pattern ( Arad – Sibiu – </a:t>
            </a:r>
            <a:r>
              <a:rPr lang="en-GB" sz="1350" dirty="0" err="1">
                <a:solidFill>
                  <a:schemeClr val="tx2"/>
                </a:solidFill>
              </a:rPr>
              <a:t>Rimnicu</a:t>
            </a:r>
            <a:r>
              <a:rPr lang="en-GB" sz="1350" dirty="0">
                <a:solidFill>
                  <a:schemeClr val="tx2"/>
                </a:solidFill>
              </a:rPr>
              <a:t> – Pitesti – Bucharest ), is in fact the optimal solution. Press space to continue with the slideshow.</a:t>
            </a:r>
          </a:p>
        </p:txBody>
      </p:sp>
      <p:cxnSp>
        <p:nvCxnSpPr>
          <p:cNvPr id="34995" name="AutoShape 179"/>
          <p:cNvCxnSpPr>
            <a:cxnSpLocks noChangeShapeType="1"/>
            <a:stCxn id="34934" idx="5"/>
            <a:endCxn id="34936" idx="1"/>
          </p:cNvCxnSpPr>
          <p:nvPr/>
        </p:nvCxnSpPr>
        <p:spPr bwMode="auto">
          <a:xfrm>
            <a:off x="1120683" y="3258514"/>
            <a:ext cx="2406836" cy="158939"/>
          </a:xfrm>
          <a:prstGeom prst="straightConnector1">
            <a:avLst/>
          </a:prstGeom>
          <a:noFill/>
          <a:ln w="9525">
            <a:solidFill>
              <a:srgbClr val="FF3300"/>
            </a:solidFill>
            <a:round/>
            <a:headEnd/>
            <a:tailEnd/>
          </a:ln>
          <a:effectLst/>
        </p:spPr>
      </p:cxnSp>
      <p:cxnSp>
        <p:nvCxnSpPr>
          <p:cNvPr id="34996" name="AutoShape 180"/>
          <p:cNvCxnSpPr>
            <a:cxnSpLocks noChangeShapeType="1"/>
            <a:stCxn id="34936" idx="3"/>
            <a:endCxn id="34943" idx="0"/>
          </p:cNvCxnSpPr>
          <p:nvPr/>
        </p:nvCxnSpPr>
        <p:spPr bwMode="auto">
          <a:xfrm flipH="1">
            <a:off x="2209801" y="3715833"/>
            <a:ext cx="1317718" cy="325802"/>
          </a:xfrm>
          <a:prstGeom prst="straightConnector1">
            <a:avLst/>
          </a:prstGeom>
          <a:noFill/>
          <a:ln w="9525">
            <a:solidFill>
              <a:srgbClr val="FF3300"/>
            </a:solidFill>
            <a:round/>
            <a:headEnd/>
            <a:tailEnd/>
          </a:ln>
          <a:effectLst/>
        </p:spPr>
      </p:cxnSp>
      <p:cxnSp>
        <p:nvCxnSpPr>
          <p:cNvPr id="34997" name="AutoShape 181"/>
          <p:cNvCxnSpPr>
            <a:cxnSpLocks noChangeShapeType="1"/>
            <a:stCxn id="34943" idx="6"/>
            <a:endCxn id="34949" idx="2"/>
          </p:cNvCxnSpPr>
          <p:nvPr/>
        </p:nvCxnSpPr>
        <p:spPr bwMode="auto">
          <a:xfrm>
            <a:off x="2286001" y="4252621"/>
            <a:ext cx="1981199" cy="857474"/>
          </a:xfrm>
          <a:prstGeom prst="straightConnector1">
            <a:avLst/>
          </a:prstGeom>
          <a:noFill/>
          <a:ln w="9525">
            <a:solidFill>
              <a:srgbClr val="FF3300"/>
            </a:solidFill>
            <a:round/>
            <a:headEnd/>
            <a:tailEnd/>
          </a:ln>
          <a:effectLst/>
        </p:spPr>
      </p:cxnSp>
      <p:cxnSp>
        <p:nvCxnSpPr>
          <p:cNvPr id="34998" name="AutoShape 182"/>
          <p:cNvCxnSpPr>
            <a:cxnSpLocks noChangeShapeType="1"/>
            <a:stCxn id="34949" idx="6"/>
            <a:endCxn id="34990" idx="2"/>
          </p:cNvCxnSpPr>
          <p:nvPr/>
        </p:nvCxnSpPr>
        <p:spPr bwMode="auto">
          <a:xfrm flipV="1">
            <a:off x="4526966" y="4652775"/>
            <a:ext cx="3016835" cy="457320"/>
          </a:xfrm>
          <a:prstGeom prst="straightConnector1">
            <a:avLst/>
          </a:prstGeom>
          <a:noFill/>
          <a:ln w="9525">
            <a:solidFill>
              <a:srgbClr val="FF3300"/>
            </a:solidFill>
            <a:round/>
            <a:headEnd/>
            <a:tailEnd/>
          </a:ln>
          <a:effectLst/>
        </p:spPr>
      </p:cxnSp>
    </p:spTree>
    <p:extLst>
      <p:ext uri="{BB962C8B-B14F-4D97-AF65-F5344CB8AC3E}">
        <p14:creationId xmlns:p14="http://schemas.microsoft.com/office/powerpoint/2010/main" val="153212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34818"/>
                                        </p:tgtEl>
                                        <p:attrNameLst>
                                          <p:attrName>style.visibility</p:attrName>
                                        </p:attrNameLst>
                                      </p:cBhvr>
                                      <p:to>
                                        <p:strVal val="visible"/>
                                      </p:to>
                                    </p:set>
                                  </p:childTnLst>
                                  <p:subTnLst>
                                    <p:set>
                                      <p:cBhvr override="childStyle">
                                        <p:cTn dur="1" fill="hold" display="0" masterRel="nextClick" afterEffect="1"/>
                                        <p:tgtEl>
                                          <p:spTgt spid="348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83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34927"/>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34929"/>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34928"/>
                                        </p:tgtEl>
                                        <p:attrNameLst>
                                          <p:attrName>style.visibility</p:attrName>
                                        </p:attrNameLst>
                                      </p:cBhvr>
                                      <p:to>
                                        <p:strVal val="visible"/>
                                      </p:to>
                                    </p:set>
                                  </p:childTnLst>
                                  <p:subTnLst>
                                    <p:set>
                                      <p:cBhvr override="childStyle">
                                        <p:cTn dur="1" fill="hold" display="0" masterRel="nextClick" afterEffect="1"/>
                                        <p:tgtEl>
                                          <p:spTgt spid="34928"/>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34934"/>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499"/>
                                          </p:stCondLst>
                                        </p:cTn>
                                        <p:tgtEl>
                                          <p:spTgt spid="34866"/>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499"/>
                                          </p:stCondLst>
                                        </p:cTn>
                                        <p:tgtEl>
                                          <p:spTgt spid="34864"/>
                                        </p:tgtEl>
                                        <p:attrNameLst>
                                          <p:attrName>style.visibility</p:attrName>
                                        </p:attrNameLst>
                                      </p:cBhvr>
                                      <p:to>
                                        <p:strVal val="visible"/>
                                      </p:to>
                                    </p:set>
                                  </p:childTnLst>
                                </p:cTn>
                              </p:par>
                            </p:childTnLst>
                          </p:cTn>
                        </p:par>
                        <p:par>
                          <p:cTn id="30" fill="hold">
                            <p:stCondLst>
                              <p:cond delay="1500"/>
                            </p:stCondLst>
                            <p:childTnLst>
                              <p:par>
                                <p:cTn id="31" presetID="1" presetClass="entr" presetSubtype="0" fill="hold" grpId="0" nodeType="afterEffect">
                                  <p:stCondLst>
                                    <p:cond delay="0"/>
                                  </p:stCondLst>
                                  <p:childTnLst>
                                    <p:set>
                                      <p:cBhvr>
                                        <p:cTn id="32" dur="1" fill="hold">
                                          <p:stCondLst>
                                            <p:cond delay="499"/>
                                          </p:stCondLst>
                                        </p:cTn>
                                        <p:tgtEl>
                                          <p:spTgt spid="34867"/>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499"/>
                                          </p:stCondLst>
                                        </p:cTn>
                                        <p:tgtEl>
                                          <p:spTgt spid="34930"/>
                                        </p:tgtEl>
                                        <p:attrNameLst>
                                          <p:attrName>style.visibility</p:attrName>
                                        </p:attrNameLst>
                                      </p:cBhvr>
                                      <p:to>
                                        <p:strVal val="visible"/>
                                      </p:to>
                                    </p:set>
                                  </p:childTnLst>
                                </p:cTn>
                              </p:par>
                            </p:childTnLst>
                          </p:cTn>
                        </p:par>
                        <p:par>
                          <p:cTn id="36" fill="hold">
                            <p:stCondLst>
                              <p:cond delay="2500"/>
                            </p:stCondLst>
                            <p:childTnLst>
                              <p:par>
                                <p:cTn id="37" presetID="1" presetClass="entr" presetSubtype="0" fill="hold" nodeType="afterEffect">
                                  <p:stCondLst>
                                    <p:cond delay="0"/>
                                  </p:stCondLst>
                                  <p:childTnLst>
                                    <p:set>
                                      <p:cBhvr>
                                        <p:cTn id="38" dur="1" fill="hold">
                                          <p:stCondLst>
                                            <p:cond delay="499"/>
                                          </p:stCondLst>
                                        </p:cTn>
                                        <p:tgtEl>
                                          <p:spTgt spid="34855"/>
                                        </p:tgtEl>
                                        <p:attrNameLst>
                                          <p:attrName>style.visibility</p:attrName>
                                        </p:attrNameLst>
                                      </p:cBhvr>
                                      <p:to>
                                        <p:strVal val="visible"/>
                                      </p:to>
                                    </p:set>
                                  </p:childTnLst>
                                </p:cTn>
                              </p:par>
                            </p:childTnLst>
                          </p:cTn>
                        </p:par>
                        <p:par>
                          <p:cTn id="39" fill="hold">
                            <p:stCondLst>
                              <p:cond delay="3000"/>
                            </p:stCondLst>
                            <p:childTnLst>
                              <p:par>
                                <p:cTn id="40" presetID="1" presetClass="entr" presetSubtype="0" fill="hold" grpId="0" nodeType="afterEffect">
                                  <p:stCondLst>
                                    <p:cond delay="0"/>
                                  </p:stCondLst>
                                  <p:childTnLst>
                                    <p:set>
                                      <p:cBhvr>
                                        <p:cTn id="41" dur="1" fill="hold">
                                          <p:stCondLst>
                                            <p:cond delay="499"/>
                                          </p:stCondLst>
                                        </p:cTn>
                                        <p:tgtEl>
                                          <p:spTgt spid="34830"/>
                                        </p:tgtEl>
                                        <p:attrNameLst>
                                          <p:attrName>style.visibility</p:attrName>
                                        </p:attrNameLst>
                                      </p:cBhvr>
                                      <p:to>
                                        <p:strVal val="visible"/>
                                      </p:to>
                                    </p:set>
                                  </p:childTnLst>
                                </p:cTn>
                              </p:par>
                            </p:childTnLst>
                          </p:cTn>
                        </p:par>
                        <p:par>
                          <p:cTn id="42" fill="hold">
                            <p:stCondLst>
                              <p:cond delay="3500"/>
                            </p:stCondLst>
                            <p:childTnLst>
                              <p:par>
                                <p:cTn id="43" presetID="1" presetClass="entr" presetSubtype="0" fill="hold" grpId="0" nodeType="afterEffect">
                                  <p:stCondLst>
                                    <p:cond delay="0"/>
                                  </p:stCondLst>
                                  <p:childTnLst>
                                    <p:set>
                                      <p:cBhvr>
                                        <p:cTn id="44" dur="1" fill="hold">
                                          <p:stCondLst>
                                            <p:cond delay="499"/>
                                          </p:stCondLst>
                                        </p:cTn>
                                        <p:tgtEl>
                                          <p:spTgt spid="34877"/>
                                        </p:tgtEl>
                                        <p:attrNameLst>
                                          <p:attrName>style.visibility</p:attrName>
                                        </p:attrNameLst>
                                      </p:cBhvr>
                                      <p:to>
                                        <p:strVal val="visible"/>
                                      </p:to>
                                    </p:set>
                                  </p:childTnLst>
                                </p:cTn>
                              </p:par>
                            </p:childTnLst>
                          </p:cTn>
                        </p:par>
                        <p:par>
                          <p:cTn id="45" fill="hold">
                            <p:stCondLst>
                              <p:cond delay="4000"/>
                            </p:stCondLst>
                            <p:childTnLst>
                              <p:par>
                                <p:cTn id="46" presetID="1" presetClass="entr" presetSubtype="0" fill="hold" grpId="0" nodeType="afterEffect">
                                  <p:stCondLst>
                                    <p:cond delay="0"/>
                                  </p:stCondLst>
                                  <p:childTnLst>
                                    <p:set>
                                      <p:cBhvr>
                                        <p:cTn id="47" dur="1" fill="hold">
                                          <p:stCondLst>
                                            <p:cond delay="499"/>
                                          </p:stCondLst>
                                        </p:cTn>
                                        <p:tgtEl>
                                          <p:spTgt spid="34931"/>
                                        </p:tgtEl>
                                        <p:attrNameLst>
                                          <p:attrName>style.visibility</p:attrName>
                                        </p:attrNameLst>
                                      </p:cBhvr>
                                      <p:to>
                                        <p:strVal val="visible"/>
                                      </p:to>
                                    </p:set>
                                  </p:childTnLst>
                                </p:cTn>
                              </p:par>
                            </p:childTnLst>
                          </p:cTn>
                        </p:par>
                        <p:par>
                          <p:cTn id="48" fill="hold">
                            <p:stCondLst>
                              <p:cond delay="4500"/>
                            </p:stCondLst>
                            <p:childTnLst>
                              <p:par>
                                <p:cTn id="49" presetID="1" presetClass="entr" presetSubtype="0" fill="hold" nodeType="afterEffect">
                                  <p:stCondLst>
                                    <p:cond delay="0"/>
                                  </p:stCondLst>
                                  <p:childTnLst>
                                    <p:set>
                                      <p:cBhvr>
                                        <p:cTn id="50" dur="1" fill="hold">
                                          <p:stCondLst>
                                            <p:cond delay="499"/>
                                          </p:stCondLst>
                                        </p:cTn>
                                        <p:tgtEl>
                                          <p:spTgt spid="34856"/>
                                        </p:tgtEl>
                                        <p:attrNameLst>
                                          <p:attrName>style.visibility</p:attrName>
                                        </p:attrNameLst>
                                      </p:cBhvr>
                                      <p:to>
                                        <p:strVal val="visible"/>
                                      </p:to>
                                    </p:set>
                                  </p:childTnLst>
                                </p:cTn>
                              </p:par>
                            </p:childTnLst>
                          </p:cTn>
                        </p:par>
                        <p:par>
                          <p:cTn id="51" fill="hold">
                            <p:stCondLst>
                              <p:cond delay="5000"/>
                            </p:stCondLst>
                            <p:childTnLst>
                              <p:par>
                                <p:cTn id="52" presetID="1" presetClass="entr" presetSubtype="0" fill="hold" grpId="0" nodeType="afterEffect">
                                  <p:stCondLst>
                                    <p:cond delay="0"/>
                                  </p:stCondLst>
                                  <p:childTnLst>
                                    <p:set>
                                      <p:cBhvr>
                                        <p:cTn id="53" dur="1" fill="hold">
                                          <p:stCondLst>
                                            <p:cond delay="499"/>
                                          </p:stCondLst>
                                        </p:cTn>
                                        <p:tgtEl>
                                          <p:spTgt spid="34834"/>
                                        </p:tgtEl>
                                        <p:attrNameLst>
                                          <p:attrName>style.visibility</p:attrName>
                                        </p:attrNameLst>
                                      </p:cBhvr>
                                      <p:to>
                                        <p:strVal val="visible"/>
                                      </p:to>
                                    </p:set>
                                  </p:childTnLst>
                                </p:cTn>
                              </p:par>
                            </p:childTnLst>
                          </p:cTn>
                        </p:par>
                        <p:par>
                          <p:cTn id="54" fill="hold">
                            <p:stCondLst>
                              <p:cond delay="5500"/>
                            </p:stCondLst>
                            <p:childTnLst>
                              <p:par>
                                <p:cTn id="55" presetID="1" presetClass="entr" presetSubtype="0" fill="hold" grpId="0" nodeType="afterEffect">
                                  <p:stCondLst>
                                    <p:cond delay="0"/>
                                  </p:stCondLst>
                                  <p:childTnLst>
                                    <p:set>
                                      <p:cBhvr>
                                        <p:cTn id="56" dur="1" fill="hold">
                                          <p:stCondLst>
                                            <p:cond delay="499"/>
                                          </p:stCondLst>
                                        </p:cTn>
                                        <p:tgtEl>
                                          <p:spTgt spid="34882"/>
                                        </p:tgtEl>
                                        <p:attrNameLst>
                                          <p:attrName>style.visibility</p:attrName>
                                        </p:attrNameLst>
                                      </p:cBhvr>
                                      <p:to>
                                        <p:strVal val="visible"/>
                                      </p:to>
                                    </p:set>
                                  </p:childTnLst>
                                </p:cTn>
                              </p:par>
                            </p:childTnLst>
                          </p:cTn>
                        </p:par>
                        <p:par>
                          <p:cTn id="57" fill="hold">
                            <p:stCondLst>
                              <p:cond delay="6000"/>
                            </p:stCondLst>
                            <p:childTnLst>
                              <p:par>
                                <p:cTn id="58" presetID="1" presetClass="entr" presetSubtype="0" fill="hold" grpId="0" nodeType="afterEffect">
                                  <p:stCondLst>
                                    <p:cond delay="0"/>
                                  </p:stCondLst>
                                  <p:childTnLst>
                                    <p:set>
                                      <p:cBhvr>
                                        <p:cTn id="59" dur="1" fill="hold">
                                          <p:stCondLst>
                                            <p:cond delay="499"/>
                                          </p:stCondLst>
                                        </p:cTn>
                                        <p:tgtEl>
                                          <p:spTgt spid="34932"/>
                                        </p:tgtEl>
                                        <p:attrNameLst>
                                          <p:attrName>style.visibility</p:attrName>
                                        </p:attrNameLst>
                                      </p:cBhvr>
                                      <p:to>
                                        <p:strVal val="visible"/>
                                      </p:to>
                                    </p:set>
                                  </p:childTnLst>
                                </p:cTn>
                              </p:par>
                            </p:childTnLst>
                          </p:cTn>
                        </p:par>
                        <p:par>
                          <p:cTn id="60" fill="hold">
                            <p:stCondLst>
                              <p:cond delay="6500"/>
                            </p:stCondLst>
                            <p:childTnLst>
                              <p:par>
                                <p:cTn id="61" presetID="1" presetClass="entr" presetSubtype="0" fill="hold" grpId="0" nodeType="afterEffect">
                                  <p:stCondLst>
                                    <p:cond delay="0"/>
                                  </p:stCondLst>
                                  <p:childTnLst>
                                    <p:set>
                                      <p:cBhvr>
                                        <p:cTn id="62" dur="1" fill="hold">
                                          <p:stCondLst>
                                            <p:cond delay="499"/>
                                          </p:stCondLst>
                                        </p:cTn>
                                        <p:tgtEl>
                                          <p:spTgt spid="34933"/>
                                        </p:tgtEl>
                                        <p:attrNameLst>
                                          <p:attrName>style.visibility</p:attrName>
                                        </p:attrNameLst>
                                      </p:cBhvr>
                                      <p:to>
                                        <p:strVal val="visible"/>
                                      </p:to>
                                    </p:set>
                                  </p:childTnLst>
                                  <p:subTnLst>
                                    <p:set>
                                      <p:cBhvr override="childStyle">
                                        <p:cTn dur="1" fill="hold" display="0" masterRel="nextClick" afterEffect="1"/>
                                        <p:tgtEl>
                                          <p:spTgt spid="34933"/>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34936"/>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499"/>
                                          </p:stCondLst>
                                        </p:cTn>
                                        <p:tgtEl>
                                          <p:spTgt spid="34937"/>
                                        </p:tgtEl>
                                        <p:attrNameLst>
                                          <p:attrName>style.visibility</p:attrName>
                                        </p:attrNameLst>
                                      </p:cBhvr>
                                      <p:to>
                                        <p:strVal val="visible"/>
                                      </p:to>
                                    </p:set>
                                  </p:childTnLst>
                                  <p:subTnLst>
                                    <p:set>
                                      <p:cBhvr override="childStyle">
                                        <p:cTn dur="1" fill="hold" display="0" masterRel="nextClick" afterEffect="1"/>
                                        <p:tgtEl>
                                          <p:spTgt spid="34937"/>
                                        </p:tgtEl>
                                        <p:attrNameLst>
                                          <p:attrName>style.visibility</p:attrName>
                                        </p:attrNameLst>
                                      </p:cBhvr>
                                      <p:to>
                                        <p:strVal val="hidden"/>
                                      </p:to>
                                    </p:set>
                                  </p:sub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499"/>
                                          </p:stCondLst>
                                        </p:cTn>
                                        <p:tgtEl>
                                          <p:spTgt spid="34851"/>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499"/>
                                          </p:stCondLst>
                                        </p:cTn>
                                        <p:tgtEl>
                                          <p:spTgt spid="34832"/>
                                        </p:tgtEl>
                                        <p:attrNameLst>
                                          <p:attrName>style.visibility</p:attrName>
                                        </p:attrNameLst>
                                      </p:cBhvr>
                                      <p:to>
                                        <p:strVal val="visible"/>
                                      </p:to>
                                    </p:set>
                                  </p:childTnLst>
                                </p:cTn>
                              </p:par>
                            </p:childTnLst>
                          </p:cTn>
                        </p:par>
                        <p:par>
                          <p:cTn id="77" fill="hold">
                            <p:stCondLst>
                              <p:cond delay="1000"/>
                            </p:stCondLst>
                            <p:childTnLst>
                              <p:par>
                                <p:cTn id="78" presetID="1" presetClass="entr" presetSubtype="0" fill="hold" grpId="0" nodeType="afterEffect">
                                  <p:stCondLst>
                                    <p:cond delay="0"/>
                                  </p:stCondLst>
                                  <p:childTnLst>
                                    <p:set>
                                      <p:cBhvr>
                                        <p:cTn id="79" dur="1" fill="hold">
                                          <p:stCondLst>
                                            <p:cond delay="499"/>
                                          </p:stCondLst>
                                        </p:cTn>
                                        <p:tgtEl>
                                          <p:spTgt spid="34863"/>
                                        </p:tgtEl>
                                        <p:attrNameLst>
                                          <p:attrName>style.visibility</p:attrName>
                                        </p:attrNameLst>
                                      </p:cBhvr>
                                      <p:to>
                                        <p:strVal val="visible"/>
                                      </p:to>
                                    </p:set>
                                  </p:childTnLst>
                                </p:cTn>
                              </p:par>
                            </p:childTnLst>
                          </p:cTn>
                        </p:par>
                        <p:par>
                          <p:cTn id="80" fill="hold">
                            <p:stCondLst>
                              <p:cond delay="1500"/>
                            </p:stCondLst>
                            <p:childTnLst>
                              <p:par>
                                <p:cTn id="81" presetID="1" presetClass="entr" presetSubtype="0" fill="hold" grpId="0" nodeType="afterEffect">
                                  <p:stCondLst>
                                    <p:cond delay="0"/>
                                  </p:stCondLst>
                                  <p:childTnLst>
                                    <p:set>
                                      <p:cBhvr>
                                        <p:cTn id="82" dur="1" fill="hold">
                                          <p:stCondLst>
                                            <p:cond delay="499"/>
                                          </p:stCondLst>
                                        </p:cTn>
                                        <p:tgtEl>
                                          <p:spTgt spid="34939"/>
                                        </p:tgtEl>
                                        <p:attrNameLst>
                                          <p:attrName>style.visibility</p:attrName>
                                        </p:attrNameLst>
                                      </p:cBhvr>
                                      <p:to>
                                        <p:strVal val="visible"/>
                                      </p:to>
                                    </p:set>
                                  </p:childTnLst>
                                </p:cTn>
                              </p:par>
                            </p:childTnLst>
                          </p:cTn>
                        </p:par>
                        <p:par>
                          <p:cTn id="83" fill="hold">
                            <p:stCondLst>
                              <p:cond delay="2000"/>
                            </p:stCondLst>
                            <p:childTnLst>
                              <p:par>
                                <p:cTn id="84" presetID="1" presetClass="entr" presetSubtype="0" fill="hold" nodeType="afterEffect">
                                  <p:stCondLst>
                                    <p:cond delay="0"/>
                                  </p:stCondLst>
                                  <p:childTnLst>
                                    <p:set>
                                      <p:cBhvr>
                                        <p:cTn id="85" dur="1" fill="hold">
                                          <p:stCondLst>
                                            <p:cond delay="499"/>
                                          </p:stCondLst>
                                        </p:cTn>
                                        <p:tgtEl>
                                          <p:spTgt spid="34848"/>
                                        </p:tgtEl>
                                        <p:attrNameLst>
                                          <p:attrName>style.visibility</p:attrName>
                                        </p:attrNameLst>
                                      </p:cBhvr>
                                      <p:to>
                                        <p:strVal val="visible"/>
                                      </p:to>
                                    </p:set>
                                  </p:childTnLst>
                                </p:cTn>
                              </p:par>
                            </p:childTnLst>
                          </p:cTn>
                        </p:par>
                        <p:par>
                          <p:cTn id="86" fill="hold">
                            <p:stCondLst>
                              <p:cond delay="2500"/>
                            </p:stCondLst>
                            <p:childTnLst>
                              <p:par>
                                <p:cTn id="87" presetID="1" presetClass="entr" presetSubtype="0" fill="hold" grpId="0" nodeType="afterEffect">
                                  <p:stCondLst>
                                    <p:cond delay="0"/>
                                  </p:stCondLst>
                                  <p:childTnLst>
                                    <p:set>
                                      <p:cBhvr>
                                        <p:cTn id="88" dur="1" fill="hold">
                                          <p:stCondLst>
                                            <p:cond delay="499"/>
                                          </p:stCondLst>
                                        </p:cTn>
                                        <p:tgtEl>
                                          <p:spTgt spid="34828"/>
                                        </p:tgtEl>
                                        <p:attrNameLst>
                                          <p:attrName>style.visibility</p:attrName>
                                        </p:attrNameLst>
                                      </p:cBhvr>
                                      <p:to>
                                        <p:strVal val="visible"/>
                                      </p:to>
                                    </p:set>
                                  </p:childTnLst>
                                </p:cTn>
                              </p:par>
                            </p:childTnLst>
                          </p:cTn>
                        </p:par>
                        <p:par>
                          <p:cTn id="89" fill="hold">
                            <p:stCondLst>
                              <p:cond delay="3000"/>
                            </p:stCondLst>
                            <p:childTnLst>
                              <p:par>
                                <p:cTn id="90" presetID="1" presetClass="entr" presetSubtype="0" fill="hold" grpId="0" nodeType="afterEffect">
                                  <p:stCondLst>
                                    <p:cond delay="0"/>
                                  </p:stCondLst>
                                  <p:childTnLst>
                                    <p:set>
                                      <p:cBhvr>
                                        <p:cTn id="91" dur="1" fill="hold">
                                          <p:stCondLst>
                                            <p:cond delay="499"/>
                                          </p:stCondLst>
                                        </p:cTn>
                                        <p:tgtEl>
                                          <p:spTgt spid="34868"/>
                                        </p:tgtEl>
                                        <p:attrNameLst>
                                          <p:attrName>style.visibility</p:attrName>
                                        </p:attrNameLst>
                                      </p:cBhvr>
                                      <p:to>
                                        <p:strVal val="visible"/>
                                      </p:to>
                                    </p:set>
                                  </p:childTnLst>
                                </p:cTn>
                              </p:par>
                            </p:childTnLst>
                          </p:cTn>
                        </p:par>
                        <p:par>
                          <p:cTn id="92" fill="hold">
                            <p:stCondLst>
                              <p:cond delay="3500"/>
                            </p:stCondLst>
                            <p:childTnLst>
                              <p:par>
                                <p:cTn id="93" presetID="1" presetClass="entr" presetSubtype="0" fill="hold" grpId="0" nodeType="afterEffect">
                                  <p:stCondLst>
                                    <p:cond delay="0"/>
                                  </p:stCondLst>
                                  <p:childTnLst>
                                    <p:set>
                                      <p:cBhvr>
                                        <p:cTn id="94" dur="1" fill="hold">
                                          <p:stCondLst>
                                            <p:cond delay="499"/>
                                          </p:stCondLst>
                                        </p:cTn>
                                        <p:tgtEl>
                                          <p:spTgt spid="34938"/>
                                        </p:tgtEl>
                                        <p:attrNameLst>
                                          <p:attrName>style.visibility</p:attrName>
                                        </p:attrNameLst>
                                      </p:cBhvr>
                                      <p:to>
                                        <p:strVal val="visible"/>
                                      </p:to>
                                    </p:set>
                                  </p:childTnLst>
                                </p:cTn>
                              </p:par>
                            </p:childTnLst>
                          </p:cTn>
                        </p:par>
                        <p:par>
                          <p:cTn id="95" fill="hold">
                            <p:stCondLst>
                              <p:cond delay="4000"/>
                            </p:stCondLst>
                            <p:childTnLst>
                              <p:par>
                                <p:cTn id="96" presetID="1" presetClass="entr" presetSubtype="0" fill="hold" nodeType="afterEffect">
                                  <p:stCondLst>
                                    <p:cond delay="0"/>
                                  </p:stCondLst>
                                  <p:childTnLst>
                                    <p:set>
                                      <p:cBhvr>
                                        <p:cTn id="97" dur="1" fill="hold">
                                          <p:stCondLst>
                                            <p:cond delay="499"/>
                                          </p:stCondLst>
                                        </p:cTn>
                                        <p:tgtEl>
                                          <p:spTgt spid="34850"/>
                                        </p:tgtEl>
                                        <p:attrNameLst>
                                          <p:attrName>style.visibility</p:attrName>
                                        </p:attrNameLst>
                                      </p:cBhvr>
                                      <p:to>
                                        <p:strVal val="visible"/>
                                      </p:to>
                                    </p:set>
                                  </p:childTnLst>
                                </p:cTn>
                              </p:par>
                            </p:childTnLst>
                          </p:cTn>
                        </p:par>
                        <p:par>
                          <p:cTn id="98" fill="hold">
                            <p:stCondLst>
                              <p:cond delay="4500"/>
                            </p:stCondLst>
                            <p:childTnLst>
                              <p:par>
                                <p:cTn id="99" presetID="1" presetClass="entr" presetSubtype="0" fill="hold" grpId="0" nodeType="afterEffect">
                                  <p:stCondLst>
                                    <p:cond delay="0"/>
                                  </p:stCondLst>
                                  <p:childTnLst>
                                    <p:set>
                                      <p:cBhvr>
                                        <p:cTn id="100" dur="1" fill="hold">
                                          <p:stCondLst>
                                            <p:cond delay="499"/>
                                          </p:stCondLst>
                                        </p:cTn>
                                        <p:tgtEl>
                                          <p:spTgt spid="34831"/>
                                        </p:tgtEl>
                                        <p:attrNameLst>
                                          <p:attrName>style.visibility</p:attrName>
                                        </p:attrNameLst>
                                      </p:cBhvr>
                                      <p:to>
                                        <p:strVal val="visible"/>
                                      </p:to>
                                    </p:set>
                                  </p:childTnLst>
                                </p:cTn>
                              </p:par>
                            </p:childTnLst>
                          </p:cTn>
                        </p:par>
                        <p:par>
                          <p:cTn id="101" fill="hold">
                            <p:stCondLst>
                              <p:cond delay="5000"/>
                            </p:stCondLst>
                            <p:childTnLst>
                              <p:par>
                                <p:cTn id="102" presetID="1" presetClass="entr" presetSubtype="0" fill="hold" grpId="0" nodeType="afterEffect">
                                  <p:stCondLst>
                                    <p:cond delay="0"/>
                                  </p:stCondLst>
                                  <p:childTnLst>
                                    <p:set>
                                      <p:cBhvr>
                                        <p:cTn id="103" dur="1" fill="hold">
                                          <p:stCondLst>
                                            <p:cond delay="499"/>
                                          </p:stCondLst>
                                        </p:cTn>
                                        <p:tgtEl>
                                          <p:spTgt spid="34880"/>
                                        </p:tgtEl>
                                        <p:attrNameLst>
                                          <p:attrName>style.visibility</p:attrName>
                                        </p:attrNameLst>
                                      </p:cBhvr>
                                      <p:to>
                                        <p:strVal val="visible"/>
                                      </p:to>
                                    </p:set>
                                  </p:childTnLst>
                                </p:cTn>
                              </p:par>
                            </p:childTnLst>
                          </p:cTn>
                        </p:par>
                        <p:par>
                          <p:cTn id="104" fill="hold">
                            <p:stCondLst>
                              <p:cond delay="5500"/>
                            </p:stCondLst>
                            <p:childTnLst>
                              <p:par>
                                <p:cTn id="105" presetID="1" presetClass="entr" presetSubtype="0" fill="hold" grpId="0" nodeType="afterEffect">
                                  <p:stCondLst>
                                    <p:cond delay="0"/>
                                  </p:stCondLst>
                                  <p:childTnLst>
                                    <p:set>
                                      <p:cBhvr>
                                        <p:cTn id="106" dur="1" fill="hold">
                                          <p:stCondLst>
                                            <p:cond delay="499"/>
                                          </p:stCondLst>
                                        </p:cTn>
                                        <p:tgtEl>
                                          <p:spTgt spid="34940"/>
                                        </p:tgtEl>
                                        <p:attrNameLst>
                                          <p:attrName>style.visibility</p:attrName>
                                        </p:attrNameLst>
                                      </p:cBhvr>
                                      <p:to>
                                        <p:strVal val="visible"/>
                                      </p:to>
                                    </p:set>
                                  </p:childTnLst>
                                </p:cTn>
                              </p:par>
                            </p:childTnLst>
                          </p:cTn>
                        </p:par>
                        <p:par>
                          <p:cTn id="107" fill="hold">
                            <p:stCondLst>
                              <p:cond delay="6000"/>
                            </p:stCondLst>
                            <p:childTnLst>
                              <p:par>
                                <p:cTn id="108" presetID="1" presetClass="entr" presetSubtype="0" fill="hold" grpId="0" nodeType="afterEffect">
                                  <p:stCondLst>
                                    <p:cond delay="0"/>
                                  </p:stCondLst>
                                  <p:childTnLst>
                                    <p:set>
                                      <p:cBhvr>
                                        <p:cTn id="109" dur="1" fill="hold">
                                          <p:stCondLst>
                                            <p:cond delay="499"/>
                                          </p:stCondLst>
                                        </p:cTn>
                                        <p:tgtEl>
                                          <p:spTgt spid="34944"/>
                                        </p:tgtEl>
                                        <p:attrNameLst>
                                          <p:attrName>style.visibility</p:attrName>
                                        </p:attrNameLst>
                                      </p:cBhvr>
                                      <p:to>
                                        <p:strVal val="visible"/>
                                      </p:to>
                                    </p:set>
                                  </p:childTnLst>
                                  <p:subTnLst>
                                    <p:set>
                                      <p:cBhvr override="childStyle">
                                        <p:cTn dur="1" fill="hold" display="0" masterRel="nextClick" afterEffect="1"/>
                                        <p:tgtEl>
                                          <p:spTgt spid="34944"/>
                                        </p:tgtEl>
                                        <p:attrNameLst>
                                          <p:attrName>style.visibility</p:attrName>
                                        </p:attrNameLst>
                                      </p:cBhvr>
                                      <p:to>
                                        <p:strVal val="hidden"/>
                                      </p:to>
                                    </p:set>
                                  </p:sub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499"/>
                                          </p:stCondLst>
                                        </p:cTn>
                                        <p:tgtEl>
                                          <p:spTgt spid="34943"/>
                                        </p:tgtEl>
                                        <p:attrNameLst>
                                          <p:attrName>style.visibility</p:attrName>
                                        </p:attrNameLst>
                                      </p:cBhvr>
                                      <p:to>
                                        <p:strVal val="visible"/>
                                      </p:to>
                                    </p:set>
                                  </p:childTnLst>
                                </p:cTn>
                              </p:par>
                            </p:childTnLst>
                          </p:cTn>
                        </p:par>
                        <p:par>
                          <p:cTn id="114" fill="hold">
                            <p:stCondLst>
                              <p:cond delay="500"/>
                            </p:stCondLst>
                            <p:childTnLst>
                              <p:par>
                                <p:cTn id="115" presetID="1" presetClass="entr" presetSubtype="0" fill="hold" nodeType="afterEffect">
                                  <p:stCondLst>
                                    <p:cond delay="0"/>
                                  </p:stCondLst>
                                  <p:childTnLst>
                                    <p:set>
                                      <p:cBhvr>
                                        <p:cTn id="116" dur="1" fill="hold">
                                          <p:stCondLst>
                                            <p:cond delay="499"/>
                                          </p:stCondLst>
                                        </p:cTn>
                                        <p:tgtEl>
                                          <p:spTgt spid="34849"/>
                                        </p:tgtEl>
                                        <p:attrNameLst>
                                          <p:attrName>style.visibility</p:attrName>
                                        </p:attrNameLst>
                                      </p:cBhvr>
                                      <p:to>
                                        <p:strVal val="visible"/>
                                      </p:to>
                                    </p:set>
                                  </p:childTnLst>
                                </p:cTn>
                              </p:par>
                            </p:childTnLst>
                          </p:cTn>
                        </p:par>
                        <p:par>
                          <p:cTn id="117" fill="hold">
                            <p:stCondLst>
                              <p:cond delay="1000"/>
                            </p:stCondLst>
                            <p:childTnLst>
                              <p:par>
                                <p:cTn id="118" presetID="1" presetClass="entr" presetSubtype="0" fill="hold" grpId="0" nodeType="afterEffect">
                                  <p:stCondLst>
                                    <p:cond delay="0"/>
                                  </p:stCondLst>
                                  <p:childTnLst>
                                    <p:set>
                                      <p:cBhvr>
                                        <p:cTn id="119" dur="1" fill="hold">
                                          <p:stCondLst>
                                            <p:cond delay="499"/>
                                          </p:stCondLst>
                                        </p:cTn>
                                        <p:tgtEl>
                                          <p:spTgt spid="34829"/>
                                        </p:tgtEl>
                                        <p:attrNameLst>
                                          <p:attrName>style.visibility</p:attrName>
                                        </p:attrNameLst>
                                      </p:cBhvr>
                                      <p:to>
                                        <p:strVal val="visible"/>
                                      </p:to>
                                    </p:set>
                                  </p:childTnLst>
                                </p:cTn>
                              </p:par>
                            </p:childTnLst>
                          </p:cTn>
                        </p:par>
                        <p:par>
                          <p:cTn id="120" fill="hold">
                            <p:stCondLst>
                              <p:cond delay="1500"/>
                            </p:stCondLst>
                            <p:childTnLst>
                              <p:par>
                                <p:cTn id="121" presetID="1" presetClass="entr" presetSubtype="0" fill="hold" grpId="0" nodeType="afterEffect">
                                  <p:stCondLst>
                                    <p:cond delay="0"/>
                                  </p:stCondLst>
                                  <p:childTnLst>
                                    <p:set>
                                      <p:cBhvr>
                                        <p:cTn id="122" dur="1" fill="hold">
                                          <p:stCondLst>
                                            <p:cond delay="499"/>
                                          </p:stCondLst>
                                        </p:cTn>
                                        <p:tgtEl>
                                          <p:spTgt spid="34876"/>
                                        </p:tgtEl>
                                        <p:attrNameLst>
                                          <p:attrName>style.visibility</p:attrName>
                                        </p:attrNameLst>
                                      </p:cBhvr>
                                      <p:to>
                                        <p:strVal val="visible"/>
                                      </p:to>
                                    </p:set>
                                  </p:childTnLst>
                                </p:cTn>
                              </p:par>
                            </p:childTnLst>
                          </p:cTn>
                        </p:par>
                        <p:par>
                          <p:cTn id="123" fill="hold">
                            <p:stCondLst>
                              <p:cond delay="2000"/>
                            </p:stCondLst>
                            <p:childTnLst>
                              <p:par>
                                <p:cTn id="124" presetID="1" presetClass="entr" presetSubtype="0" fill="hold" grpId="0" nodeType="afterEffect">
                                  <p:stCondLst>
                                    <p:cond delay="0"/>
                                  </p:stCondLst>
                                  <p:childTnLst>
                                    <p:set>
                                      <p:cBhvr>
                                        <p:cTn id="125" dur="1" fill="hold">
                                          <p:stCondLst>
                                            <p:cond delay="499"/>
                                          </p:stCondLst>
                                        </p:cTn>
                                        <p:tgtEl>
                                          <p:spTgt spid="34945"/>
                                        </p:tgtEl>
                                        <p:attrNameLst>
                                          <p:attrName>style.visibility</p:attrName>
                                        </p:attrNameLst>
                                      </p:cBhvr>
                                      <p:to>
                                        <p:strVal val="visible"/>
                                      </p:to>
                                    </p:set>
                                  </p:childTnLst>
                                </p:cTn>
                              </p:par>
                            </p:childTnLst>
                          </p:cTn>
                        </p:par>
                        <p:par>
                          <p:cTn id="126" fill="hold">
                            <p:stCondLst>
                              <p:cond delay="2500"/>
                            </p:stCondLst>
                            <p:childTnLst>
                              <p:par>
                                <p:cTn id="127" presetID="1" presetClass="entr" presetSubtype="0" fill="hold" nodeType="afterEffect">
                                  <p:stCondLst>
                                    <p:cond delay="0"/>
                                  </p:stCondLst>
                                  <p:childTnLst>
                                    <p:set>
                                      <p:cBhvr>
                                        <p:cTn id="128" dur="1" fill="hold">
                                          <p:stCondLst>
                                            <p:cond delay="499"/>
                                          </p:stCondLst>
                                        </p:cTn>
                                        <p:tgtEl>
                                          <p:spTgt spid="34854"/>
                                        </p:tgtEl>
                                        <p:attrNameLst>
                                          <p:attrName>style.visibility</p:attrName>
                                        </p:attrNameLst>
                                      </p:cBhvr>
                                      <p:to>
                                        <p:strVal val="visible"/>
                                      </p:to>
                                    </p:set>
                                  </p:childTnLst>
                                </p:cTn>
                              </p:par>
                            </p:childTnLst>
                          </p:cTn>
                        </p:par>
                        <p:par>
                          <p:cTn id="129" fill="hold">
                            <p:stCondLst>
                              <p:cond delay="3000"/>
                            </p:stCondLst>
                            <p:childTnLst>
                              <p:par>
                                <p:cTn id="130" presetID="1" presetClass="entr" presetSubtype="0" fill="hold" grpId="0" nodeType="afterEffect">
                                  <p:stCondLst>
                                    <p:cond delay="0"/>
                                  </p:stCondLst>
                                  <p:childTnLst>
                                    <p:set>
                                      <p:cBhvr>
                                        <p:cTn id="131" dur="1" fill="hold">
                                          <p:stCondLst>
                                            <p:cond delay="499"/>
                                          </p:stCondLst>
                                        </p:cTn>
                                        <p:tgtEl>
                                          <p:spTgt spid="34835"/>
                                        </p:tgtEl>
                                        <p:attrNameLst>
                                          <p:attrName>style.visibility</p:attrName>
                                        </p:attrNameLst>
                                      </p:cBhvr>
                                      <p:to>
                                        <p:strVal val="visible"/>
                                      </p:to>
                                    </p:set>
                                  </p:childTnLst>
                                </p:cTn>
                              </p:par>
                            </p:childTnLst>
                          </p:cTn>
                        </p:par>
                        <p:par>
                          <p:cTn id="132" fill="hold">
                            <p:stCondLst>
                              <p:cond delay="3500"/>
                            </p:stCondLst>
                            <p:childTnLst>
                              <p:par>
                                <p:cTn id="133" presetID="1" presetClass="entr" presetSubtype="0" fill="hold" grpId="0" nodeType="afterEffect">
                                  <p:stCondLst>
                                    <p:cond delay="0"/>
                                  </p:stCondLst>
                                  <p:childTnLst>
                                    <p:set>
                                      <p:cBhvr>
                                        <p:cTn id="134" dur="1" fill="hold">
                                          <p:stCondLst>
                                            <p:cond delay="499"/>
                                          </p:stCondLst>
                                        </p:cTn>
                                        <p:tgtEl>
                                          <p:spTgt spid="34879"/>
                                        </p:tgtEl>
                                        <p:attrNameLst>
                                          <p:attrName>style.visibility</p:attrName>
                                        </p:attrNameLst>
                                      </p:cBhvr>
                                      <p:to>
                                        <p:strVal val="visible"/>
                                      </p:to>
                                    </p:set>
                                  </p:childTnLst>
                                </p:cTn>
                              </p:par>
                            </p:childTnLst>
                          </p:cTn>
                        </p:par>
                        <p:par>
                          <p:cTn id="135" fill="hold">
                            <p:stCondLst>
                              <p:cond delay="4000"/>
                            </p:stCondLst>
                            <p:childTnLst>
                              <p:par>
                                <p:cTn id="136" presetID="1" presetClass="entr" presetSubtype="0" fill="hold" grpId="0" nodeType="afterEffect">
                                  <p:stCondLst>
                                    <p:cond delay="0"/>
                                  </p:stCondLst>
                                  <p:childTnLst>
                                    <p:set>
                                      <p:cBhvr>
                                        <p:cTn id="137" dur="1" fill="hold">
                                          <p:stCondLst>
                                            <p:cond delay="499"/>
                                          </p:stCondLst>
                                        </p:cTn>
                                        <p:tgtEl>
                                          <p:spTgt spid="34946"/>
                                        </p:tgtEl>
                                        <p:attrNameLst>
                                          <p:attrName>style.visibility</p:attrName>
                                        </p:attrNameLst>
                                      </p:cBhvr>
                                      <p:to>
                                        <p:strVal val="visible"/>
                                      </p:to>
                                    </p:set>
                                  </p:childTnLst>
                                </p:cTn>
                              </p:par>
                            </p:childTnLst>
                          </p:cTn>
                        </p:par>
                        <p:par>
                          <p:cTn id="138" fill="hold">
                            <p:stCondLst>
                              <p:cond delay="4500"/>
                            </p:stCondLst>
                            <p:childTnLst>
                              <p:par>
                                <p:cTn id="139" presetID="1" presetClass="entr" presetSubtype="0" fill="hold" grpId="0" nodeType="afterEffect">
                                  <p:stCondLst>
                                    <p:cond delay="0"/>
                                  </p:stCondLst>
                                  <p:childTnLst>
                                    <p:set>
                                      <p:cBhvr>
                                        <p:cTn id="140" dur="1" fill="hold">
                                          <p:stCondLst>
                                            <p:cond delay="499"/>
                                          </p:stCondLst>
                                        </p:cTn>
                                        <p:tgtEl>
                                          <p:spTgt spid="34947"/>
                                        </p:tgtEl>
                                        <p:attrNameLst>
                                          <p:attrName>style.visibility</p:attrName>
                                        </p:attrNameLst>
                                      </p:cBhvr>
                                      <p:to>
                                        <p:strVal val="visible"/>
                                      </p:to>
                                    </p:set>
                                  </p:childTnLst>
                                  <p:subTnLst>
                                    <p:set>
                                      <p:cBhvr override="childStyle">
                                        <p:cTn dur="1" fill="hold" display="0" masterRel="nextClick" afterEffect="1"/>
                                        <p:tgtEl>
                                          <p:spTgt spid="34947"/>
                                        </p:tgtEl>
                                        <p:attrNameLst>
                                          <p:attrName>style.visibility</p:attrName>
                                        </p:attrNameLst>
                                      </p:cBhvr>
                                      <p:to>
                                        <p:strVal val="hidden"/>
                                      </p:to>
                                    </p:set>
                                  </p:sub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499"/>
                                          </p:stCondLst>
                                        </p:cTn>
                                        <p:tgtEl>
                                          <p:spTgt spid="34949"/>
                                        </p:tgtEl>
                                        <p:attrNameLst>
                                          <p:attrName>style.visibility</p:attrName>
                                        </p:attrNameLst>
                                      </p:cBhvr>
                                      <p:to>
                                        <p:strVal val="visible"/>
                                      </p:to>
                                    </p:set>
                                  </p:childTnLst>
                                </p:cTn>
                              </p:par>
                            </p:childTnLst>
                          </p:cTn>
                        </p:par>
                        <p:par>
                          <p:cTn id="145" fill="hold">
                            <p:stCondLst>
                              <p:cond delay="500"/>
                            </p:stCondLst>
                            <p:childTnLst>
                              <p:par>
                                <p:cTn id="146" presetID="1" presetClass="entr" presetSubtype="0" fill="hold" grpId="0" nodeType="afterEffect">
                                  <p:stCondLst>
                                    <p:cond delay="0"/>
                                  </p:stCondLst>
                                  <p:childTnLst>
                                    <p:set>
                                      <p:cBhvr>
                                        <p:cTn id="147" dur="1" fill="hold">
                                          <p:stCondLst>
                                            <p:cond delay="499"/>
                                          </p:stCondLst>
                                        </p:cTn>
                                        <p:tgtEl>
                                          <p:spTgt spid="34950"/>
                                        </p:tgtEl>
                                        <p:attrNameLst>
                                          <p:attrName>style.visibility</p:attrName>
                                        </p:attrNameLst>
                                      </p:cBhvr>
                                      <p:to>
                                        <p:strVal val="visible"/>
                                      </p:to>
                                    </p:set>
                                  </p:childTnLst>
                                  <p:subTnLst>
                                    <p:set>
                                      <p:cBhvr override="childStyle">
                                        <p:cTn dur="1" fill="hold" display="0" masterRel="nextClick" afterEffect="1"/>
                                        <p:tgtEl>
                                          <p:spTgt spid="34950"/>
                                        </p:tgtEl>
                                        <p:attrNameLst>
                                          <p:attrName>style.visibility</p:attrName>
                                        </p:attrNameLst>
                                      </p:cBhvr>
                                      <p:to>
                                        <p:strVal val="hidden"/>
                                      </p:to>
                                    </p:set>
                                  </p:subTnLst>
                                </p:cTn>
                              </p:par>
                            </p:childTnLst>
                          </p:cTn>
                        </p:par>
                      </p:childTnLst>
                    </p:cTn>
                  </p:par>
                  <p:par>
                    <p:cTn id="148" fill="hold">
                      <p:stCondLst>
                        <p:cond delay="indefinite"/>
                      </p:stCondLst>
                      <p:childTnLst>
                        <p:par>
                          <p:cTn id="149" fill="hold">
                            <p:stCondLst>
                              <p:cond delay="0"/>
                            </p:stCondLst>
                            <p:childTnLst>
                              <p:par>
                                <p:cTn id="150" presetID="1" presetClass="entr" presetSubtype="0" fill="hold" nodeType="clickEffect">
                                  <p:stCondLst>
                                    <p:cond delay="0"/>
                                  </p:stCondLst>
                                  <p:childTnLst>
                                    <p:set>
                                      <p:cBhvr>
                                        <p:cTn id="151" dur="1" fill="hold">
                                          <p:stCondLst>
                                            <p:cond delay="499"/>
                                          </p:stCondLst>
                                        </p:cTn>
                                        <p:tgtEl>
                                          <p:spTgt spid="34847"/>
                                        </p:tgtEl>
                                        <p:attrNameLst>
                                          <p:attrName>style.visibility</p:attrName>
                                        </p:attrNameLst>
                                      </p:cBhvr>
                                      <p:to>
                                        <p:strVal val="visible"/>
                                      </p:to>
                                    </p:set>
                                  </p:childTnLst>
                                </p:cTn>
                              </p:par>
                            </p:childTnLst>
                          </p:cTn>
                        </p:par>
                        <p:par>
                          <p:cTn id="152" fill="hold">
                            <p:stCondLst>
                              <p:cond delay="500"/>
                            </p:stCondLst>
                            <p:childTnLst>
                              <p:par>
                                <p:cTn id="153" presetID="1" presetClass="entr" presetSubtype="0" fill="hold" grpId="0" nodeType="afterEffect">
                                  <p:stCondLst>
                                    <p:cond delay="0"/>
                                  </p:stCondLst>
                                  <p:childTnLst>
                                    <p:set>
                                      <p:cBhvr>
                                        <p:cTn id="154" dur="1" fill="hold">
                                          <p:stCondLst>
                                            <p:cond delay="499"/>
                                          </p:stCondLst>
                                        </p:cTn>
                                        <p:tgtEl>
                                          <p:spTgt spid="34826"/>
                                        </p:tgtEl>
                                        <p:attrNameLst>
                                          <p:attrName>style.visibility</p:attrName>
                                        </p:attrNameLst>
                                      </p:cBhvr>
                                      <p:to>
                                        <p:strVal val="visible"/>
                                      </p:to>
                                    </p:set>
                                  </p:childTnLst>
                                </p:cTn>
                              </p:par>
                            </p:childTnLst>
                          </p:cTn>
                        </p:par>
                        <p:par>
                          <p:cTn id="155" fill="hold">
                            <p:stCondLst>
                              <p:cond delay="1000"/>
                            </p:stCondLst>
                            <p:childTnLst>
                              <p:par>
                                <p:cTn id="156" presetID="1" presetClass="entr" presetSubtype="0" fill="hold" grpId="0" nodeType="afterEffect">
                                  <p:stCondLst>
                                    <p:cond delay="0"/>
                                  </p:stCondLst>
                                  <p:childTnLst>
                                    <p:set>
                                      <p:cBhvr>
                                        <p:cTn id="157" dur="1" fill="hold">
                                          <p:stCondLst>
                                            <p:cond delay="499"/>
                                          </p:stCondLst>
                                        </p:cTn>
                                        <p:tgtEl>
                                          <p:spTgt spid="34926"/>
                                        </p:tgtEl>
                                        <p:attrNameLst>
                                          <p:attrName>style.visibility</p:attrName>
                                        </p:attrNameLst>
                                      </p:cBhvr>
                                      <p:to>
                                        <p:strVal val="visible"/>
                                      </p:to>
                                    </p:set>
                                  </p:childTnLst>
                                </p:cTn>
                              </p:par>
                            </p:childTnLst>
                          </p:cTn>
                        </p:par>
                        <p:par>
                          <p:cTn id="158" fill="hold">
                            <p:stCondLst>
                              <p:cond delay="1500"/>
                            </p:stCondLst>
                            <p:childTnLst>
                              <p:par>
                                <p:cTn id="159" presetID="1" presetClass="entr" presetSubtype="0" fill="hold" grpId="0" nodeType="afterEffect">
                                  <p:stCondLst>
                                    <p:cond delay="0"/>
                                  </p:stCondLst>
                                  <p:childTnLst>
                                    <p:set>
                                      <p:cBhvr>
                                        <p:cTn id="160" dur="1" fill="hold">
                                          <p:stCondLst>
                                            <p:cond delay="499"/>
                                          </p:stCondLst>
                                        </p:cTn>
                                        <p:tgtEl>
                                          <p:spTgt spid="34964"/>
                                        </p:tgtEl>
                                        <p:attrNameLst>
                                          <p:attrName>style.visibility</p:attrName>
                                        </p:attrNameLst>
                                      </p:cBhvr>
                                      <p:to>
                                        <p:strVal val="visible"/>
                                      </p:to>
                                    </p:set>
                                  </p:childTnLst>
                                </p:cTn>
                              </p:par>
                            </p:childTnLst>
                          </p:cTn>
                        </p:par>
                        <p:par>
                          <p:cTn id="161" fill="hold">
                            <p:stCondLst>
                              <p:cond delay="2000"/>
                            </p:stCondLst>
                            <p:childTnLst>
                              <p:par>
                                <p:cTn id="162" presetID="1" presetClass="entr" presetSubtype="0" fill="hold" grpId="0" nodeType="afterEffect">
                                  <p:stCondLst>
                                    <p:cond delay="0"/>
                                  </p:stCondLst>
                                  <p:childTnLst>
                                    <p:set>
                                      <p:cBhvr>
                                        <p:cTn id="163" dur="1" fill="hold">
                                          <p:stCondLst>
                                            <p:cond delay="499"/>
                                          </p:stCondLst>
                                        </p:cTn>
                                        <p:tgtEl>
                                          <p:spTgt spid="34955"/>
                                        </p:tgtEl>
                                        <p:attrNameLst>
                                          <p:attrName>style.visibility</p:attrName>
                                        </p:attrNameLst>
                                      </p:cBhvr>
                                      <p:to>
                                        <p:strVal val="visible"/>
                                      </p:to>
                                    </p:set>
                                  </p:childTnLst>
                                  <p:subTnLst>
                                    <p:set>
                                      <p:cBhvr override="childStyle">
                                        <p:cTn dur="1" fill="hold" display="0" masterRel="nextClick" afterEffect="1"/>
                                        <p:tgtEl>
                                          <p:spTgt spid="34955"/>
                                        </p:tgtEl>
                                        <p:attrNameLst>
                                          <p:attrName>style.visibility</p:attrName>
                                        </p:attrNameLst>
                                      </p:cBhvr>
                                      <p:to>
                                        <p:strVal val="hidden"/>
                                      </p:to>
                                    </p:set>
                                  </p:sub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499"/>
                                          </p:stCondLst>
                                        </p:cTn>
                                        <p:tgtEl>
                                          <p:spTgt spid="34982"/>
                                        </p:tgtEl>
                                        <p:attrNameLst>
                                          <p:attrName>style.visibility</p:attrName>
                                        </p:attrNameLst>
                                      </p:cBhvr>
                                      <p:to>
                                        <p:strVal val="visible"/>
                                      </p:to>
                                    </p:set>
                                  </p:childTnLst>
                                  <p:subTnLst>
                                    <p:set>
                                      <p:cBhvr override="childStyle">
                                        <p:cTn dur="1" fill="hold" display="0" masterRel="nextClick" afterEffect="1"/>
                                        <p:tgtEl>
                                          <p:spTgt spid="34982"/>
                                        </p:tgtEl>
                                        <p:attrNameLst>
                                          <p:attrName>style.visibility</p:attrName>
                                        </p:attrNameLst>
                                      </p:cBhvr>
                                      <p:to>
                                        <p:strVal val="hidden"/>
                                      </p:to>
                                    </p:set>
                                  </p:sub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499"/>
                                          </p:stCondLst>
                                        </p:cTn>
                                        <p:tgtEl>
                                          <p:spTgt spid="34984"/>
                                        </p:tgtEl>
                                        <p:attrNameLst>
                                          <p:attrName>style.visibility</p:attrName>
                                        </p:attrNameLst>
                                      </p:cBhvr>
                                      <p:to>
                                        <p:strVal val="visible"/>
                                      </p:to>
                                    </p:set>
                                  </p:childTnLst>
                                </p:cTn>
                              </p:par>
                            </p:childTnLst>
                          </p:cTn>
                        </p:par>
                        <p:par>
                          <p:cTn id="172" fill="hold">
                            <p:stCondLst>
                              <p:cond delay="500"/>
                            </p:stCondLst>
                            <p:childTnLst>
                              <p:par>
                                <p:cTn id="173" presetID="1" presetClass="entr" presetSubtype="0" fill="hold" grpId="0" nodeType="afterEffect">
                                  <p:stCondLst>
                                    <p:cond delay="0"/>
                                  </p:stCondLst>
                                  <p:childTnLst>
                                    <p:set>
                                      <p:cBhvr>
                                        <p:cTn id="174" dur="1" fill="hold">
                                          <p:stCondLst>
                                            <p:cond delay="499"/>
                                          </p:stCondLst>
                                        </p:cTn>
                                        <p:tgtEl>
                                          <p:spTgt spid="34983"/>
                                        </p:tgtEl>
                                        <p:attrNameLst>
                                          <p:attrName>style.visibility</p:attrName>
                                        </p:attrNameLst>
                                      </p:cBhvr>
                                      <p:to>
                                        <p:strVal val="visible"/>
                                      </p:to>
                                    </p:set>
                                  </p:childTnLst>
                                  <p:subTnLst>
                                    <p:set>
                                      <p:cBhvr override="childStyle">
                                        <p:cTn dur="1" fill="hold" display="0" masterRel="nextClick" afterEffect="1"/>
                                        <p:tgtEl>
                                          <p:spTgt spid="34983"/>
                                        </p:tgtEl>
                                        <p:attrNameLst>
                                          <p:attrName>style.visibility</p:attrName>
                                        </p:attrNameLst>
                                      </p:cBhvr>
                                      <p:to>
                                        <p:strVal val="hidden"/>
                                      </p:to>
                                    </p:set>
                                  </p:sub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499"/>
                                          </p:stCondLst>
                                        </p:cTn>
                                        <p:tgtEl>
                                          <p:spTgt spid="34986"/>
                                        </p:tgtEl>
                                        <p:attrNameLst>
                                          <p:attrName>style.visibility</p:attrName>
                                        </p:attrNameLst>
                                      </p:cBhvr>
                                      <p:to>
                                        <p:strVal val="visible"/>
                                      </p:to>
                                    </p:set>
                                  </p:childTnLst>
                                </p:cTn>
                              </p:par>
                            </p:childTnLst>
                          </p:cTn>
                        </p:par>
                        <p:par>
                          <p:cTn id="179" fill="hold">
                            <p:stCondLst>
                              <p:cond delay="500"/>
                            </p:stCondLst>
                            <p:childTnLst>
                              <p:par>
                                <p:cTn id="180" presetID="1" presetClass="entr" presetSubtype="0" fill="hold" grpId="0" nodeType="afterEffect">
                                  <p:stCondLst>
                                    <p:cond delay="0"/>
                                  </p:stCondLst>
                                  <p:childTnLst>
                                    <p:set>
                                      <p:cBhvr>
                                        <p:cTn id="181" dur="1" fill="hold">
                                          <p:stCondLst>
                                            <p:cond delay="499"/>
                                          </p:stCondLst>
                                        </p:cTn>
                                        <p:tgtEl>
                                          <p:spTgt spid="34985"/>
                                        </p:tgtEl>
                                        <p:attrNameLst>
                                          <p:attrName>style.visibility</p:attrName>
                                        </p:attrNameLst>
                                      </p:cBhvr>
                                      <p:to>
                                        <p:strVal val="visible"/>
                                      </p:to>
                                    </p:set>
                                  </p:childTnLst>
                                </p:cTn>
                              </p:par>
                            </p:childTnLst>
                          </p:cTn>
                        </p:par>
                        <p:par>
                          <p:cTn id="182" fill="hold">
                            <p:stCondLst>
                              <p:cond delay="1000"/>
                            </p:stCondLst>
                            <p:childTnLst>
                              <p:par>
                                <p:cTn id="183" presetID="1" presetClass="entr" presetSubtype="0" fill="hold" grpId="0" nodeType="afterEffect">
                                  <p:stCondLst>
                                    <p:cond delay="0"/>
                                  </p:stCondLst>
                                  <p:childTnLst>
                                    <p:set>
                                      <p:cBhvr>
                                        <p:cTn id="184" dur="1" fill="hold">
                                          <p:stCondLst>
                                            <p:cond delay="499"/>
                                          </p:stCondLst>
                                        </p:cTn>
                                        <p:tgtEl>
                                          <p:spTgt spid="34987"/>
                                        </p:tgtEl>
                                        <p:attrNameLst>
                                          <p:attrName>style.visibility</p:attrName>
                                        </p:attrNameLst>
                                      </p:cBhvr>
                                      <p:to>
                                        <p:strVal val="visible"/>
                                      </p:to>
                                    </p:set>
                                  </p:childTnLst>
                                </p:cTn>
                              </p:par>
                            </p:childTnLst>
                          </p:cTn>
                        </p:par>
                        <p:par>
                          <p:cTn id="185" fill="hold">
                            <p:stCondLst>
                              <p:cond delay="1500"/>
                            </p:stCondLst>
                            <p:childTnLst>
                              <p:par>
                                <p:cTn id="186" presetID="1" presetClass="entr" presetSubtype="0" fill="hold" grpId="0" nodeType="afterEffect">
                                  <p:stCondLst>
                                    <p:cond delay="0"/>
                                  </p:stCondLst>
                                  <p:childTnLst>
                                    <p:set>
                                      <p:cBhvr>
                                        <p:cTn id="187" dur="1" fill="hold">
                                          <p:stCondLst>
                                            <p:cond delay="499"/>
                                          </p:stCondLst>
                                        </p:cTn>
                                        <p:tgtEl>
                                          <p:spTgt spid="34988"/>
                                        </p:tgtEl>
                                        <p:attrNameLst>
                                          <p:attrName>style.visibility</p:attrName>
                                        </p:attrNameLst>
                                      </p:cBhvr>
                                      <p:to>
                                        <p:strVal val="visible"/>
                                      </p:to>
                                    </p:set>
                                  </p:childTnLst>
                                </p:cTn>
                              </p:par>
                            </p:childTnLst>
                          </p:cTn>
                        </p:par>
                        <p:par>
                          <p:cTn id="188" fill="hold">
                            <p:stCondLst>
                              <p:cond delay="2000"/>
                            </p:stCondLst>
                            <p:childTnLst>
                              <p:par>
                                <p:cTn id="189" presetID="1" presetClass="entr" presetSubtype="0" fill="hold" grpId="0" nodeType="afterEffect">
                                  <p:stCondLst>
                                    <p:cond delay="0"/>
                                  </p:stCondLst>
                                  <p:childTnLst>
                                    <p:set>
                                      <p:cBhvr>
                                        <p:cTn id="190" dur="1" fill="hold">
                                          <p:stCondLst>
                                            <p:cond delay="499"/>
                                          </p:stCondLst>
                                        </p:cTn>
                                        <p:tgtEl>
                                          <p:spTgt spid="34989"/>
                                        </p:tgtEl>
                                        <p:attrNameLst>
                                          <p:attrName>style.visibility</p:attrName>
                                        </p:attrNameLst>
                                      </p:cBhvr>
                                      <p:to>
                                        <p:strVal val="visible"/>
                                      </p:to>
                                    </p:set>
                                  </p:childTnLst>
                                  <p:subTnLst>
                                    <p:set>
                                      <p:cBhvr override="childStyle">
                                        <p:cTn dur="1" fill="hold" display="0" masterRel="nextClick" afterEffect="1"/>
                                        <p:tgtEl>
                                          <p:spTgt spid="34989"/>
                                        </p:tgtEl>
                                        <p:attrNameLst>
                                          <p:attrName>style.visibility</p:attrName>
                                        </p:attrNameLst>
                                      </p:cBhvr>
                                      <p:to>
                                        <p:strVal val="hidden"/>
                                      </p:to>
                                    </p:set>
                                  </p:sub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499"/>
                                          </p:stCondLst>
                                        </p:cTn>
                                        <p:tgtEl>
                                          <p:spTgt spid="34990"/>
                                        </p:tgtEl>
                                        <p:attrNameLst>
                                          <p:attrName>style.visibility</p:attrName>
                                        </p:attrNameLst>
                                      </p:cBhvr>
                                      <p:to>
                                        <p:strVal val="visible"/>
                                      </p:to>
                                    </p:set>
                                  </p:childTnLst>
                                </p:cTn>
                              </p:par>
                            </p:childTnLst>
                          </p:cTn>
                        </p:par>
                        <p:par>
                          <p:cTn id="195" fill="hold">
                            <p:stCondLst>
                              <p:cond delay="500"/>
                            </p:stCondLst>
                            <p:childTnLst>
                              <p:par>
                                <p:cTn id="196" presetID="1" presetClass="entr" presetSubtype="0" fill="hold" grpId="0" nodeType="afterEffect">
                                  <p:stCondLst>
                                    <p:cond delay="0"/>
                                  </p:stCondLst>
                                  <p:childTnLst>
                                    <p:set>
                                      <p:cBhvr>
                                        <p:cTn id="197" dur="1" fill="hold">
                                          <p:stCondLst>
                                            <p:cond delay="499"/>
                                          </p:stCondLst>
                                        </p:cTn>
                                        <p:tgtEl>
                                          <p:spTgt spid="34991"/>
                                        </p:tgtEl>
                                        <p:attrNameLst>
                                          <p:attrName>style.visibility</p:attrName>
                                        </p:attrNameLst>
                                      </p:cBhvr>
                                      <p:to>
                                        <p:strVal val="visible"/>
                                      </p:to>
                                    </p:set>
                                  </p:childTnLst>
                                </p:cTn>
                              </p:par>
                            </p:childTnLst>
                          </p:cTn>
                        </p:par>
                        <p:par>
                          <p:cTn id="198" fill="hold">
                            <p:stCondLst>
                              <p:cond delay="1000"/>
                            </p:stCondLst>
                            <p:childTnLst>
                              <p:par>
                                <p:cTn id="199" presetID="1" presetClass="entr" presetSubtype="0" fill="hold" grpId="0" nodeType="afterEffect">
                                  <p:stCondLst>
                                    <p:cond delay="0"/>
                                  </p:stCondLst>
                                  <p:childTnLst>
                                    <p:set>
                                      <p:cBhvr>
                                        <p:cTn id="200" dur="1" fill="hold">
                                          <p:stCondLst>
                                            <p:cond delay="499"/>
                                          </p:stCondLst>
                                        </p:cTn>
                                        <p:tgtEl>
                                          <p:spTgt spid="34992"/>
                                        </p:tgtEl>
                                        <p:attrNameLst>
                                          <p:attrName>style.visibility</p:attrName>
                                        </p:attrNameLst>
                                      </p:cBhvr>
                                      <p:to>
                                        <p:strVal val="visible"/>
                                      </p:to>
                                    </p:set>
                                  </p:childTnLst>
                                </p:cTn>
                              </p:par>
                            </p:childTnLst>
                          </p:cTn>
                        </p:par>
                        <p:par>
                          <p:cTn id="201" fill="hold">
                            <p:stCondLst>
                              <p:cond delay="1500"/>
                            </p:stCondLst>
                            <p:childTnLst>
                              <p:par>
                                <p:cTn id="202" presetID="1" presetClass="entr" presetSubtype="0" fill="hold" grpId="0" nodeType="afterEffect">
                                  <p:stCondLst>
                                    <p:cond delay="0"/>
                                  </p:stCondLst>
                                  <p:childTnLst>
                                    <p:set>
                                      <p:cBhvr>
                                        <p:cTn id="203" dur="1" fill="hold">
                                          <p:stCondLst>
                                            <p:cond delay="499"/>
                                          </p:stCondLst>
                                        </p:cTn>
                                        <p:tgtEl>
                                          <p:spTgt spid="34993"/>
                                        </p:tgtEl>
                                        <p:attrNameLst>
                                          <p:attrName>style.visibility</p:attrName>
                                        </p:attrNameLst>
                                      </p:cBhvr>
                                      <p:to>
                                        <p:strVal val="visible"/>
                                      </p:to>
                                    </p:set>
                                  </p:childTnLst>
                                </p:cTn>
                              </p:par>
                            </p:childTnLst>
                          </p:cTn>
                        </p:par>
                        <p:par>
                          <p:cTn id="204" fill="hold">
                            <p:stCondLst>
                              <p:cond delay="2000"/>
                            </p:stCondLst>
                            <p:childTnLst>
                              <p:par>
                                <p:cTn id="205" presetID="1" presetClass="entr" presetSubtype="0" fill="hold" nodeType="afterEffect">
                                  <p:stCondLst>
                                    <p:cond delay="0"/>
                                  </p:stCondLst>
                                  <p:childTnLst>
                                    <p:set>
                                      <p:cBhvr>
                                        <p:cTn id="206" dur="1" fill="hold">
                                          <p:stCondLst>
                                            <p:cond delay="499"/>
                                          </p:stCondLst>
                                        </p:cTn>
                                        <p:tgtEl>
                                          <p:spTgt spid="34995"/>
                                        </p:tgtEl>
                                        <p:attrNameLst>
                                          <p:attrName>style.visibility</p:attrName>
                                        </p:attrNameLst>
                                      </p:cBhvr>
                                      <p:to>
                                        <p:strVal val="visible"/>
                                      </p:to>
                                    </p:set>
                                  </p:childTnLst>
                                </p:cTn>
                              </p:par>
                            </p:childTnLst>
                          </p:cTn>
                        </p:par>
                        <p:par>
                          <p:cTn id="207" fill="hold">
                            <p:stCondLst>
                              <p:cond delay="2500"/>
                            </p:stCondLst>
                            <p:childTnLst>
                              <p:par>
                                <p:cTn id="208" presetID="1" presetClass="entr" presetSubtype="0" fill="hold" nodeType="afterEffect">
                                  <p:stCondLst>
                                    <p:cond delay="0"/>
                                  </p:stCondLst>
                                  <p:childTnLst>
                                    <p:set>
                                      <p:cBhvr>
                                        <p:cTn id="209" dur="1" fill="hold">
                                          <p:stCondLst>
                                            <p:cond delay="499"/>
                                          </p:stCondLst>
                                        </p:cTn>
                                        <p:tgtEl>
                                          <p:spTgt spid="34996"/>
                                        </p:tgtEl>
                                        <p:attrNameLst>
                                          <p:attrName>style.visibility</p:attrName>
                                        </p:attrNameLst>
                                      </p:cBhvr>
                                      <p:to>
                                        <p:strVal val="visible"/>
                                      </p:to>
                                    </p:set>
                                  </p:childTnLst>
                                </p:cTn>
                              </p:par>
                            </p:childTnLst>
                          </p:cTn>
                        </p:par>
                        <p:par>
                          <p:cTn id="210" fill="hold">
                            <p:stCondLst>
                              <p:cond delay="3000"/>
                            </p:stCondLst>
                            <p:childTnLst>
                              <p:par>
                                <p:cTn id="211" presetID="1" presetClass="entr" presetSubtype="0" fill="hold" nodeType="afterEffect">
                                  <p:stCondLst>
                                    <p:cond delay="0"/>
                                  </p:stCondLst>
                                  <p:childTnLst>
                                    <p:set>
                                      <p:cBhvr>
                                        <p:cTn id="212" dur="1" fill="hold">
                                          <p:stCondLst>
                                            <p:cond delay="499"/>
                                          </p:stCondLst>
                                        </p:cTn>
                                        <p:tgtEl>
                                          <p:spTgt spid="34997"/>
                                        </p:tgtEl>
                                        <p:attrNameLst>
                                          <p:attrName>style.visibility</p:attrName>
                                        </p:attrNameLst>
                                      </p:cBhvr>
                                      <p:to>
                                        <p:strVal val="visible"/>
                                      </p:to>
                                    </p:set>
                                  </p:childTnLst>
                                </p:cTn>
                              </p:par>
                            </p:childTnLst>
                          </p:cTn>
                        </p:par>
                        <p:par>
                          <p:cTn id="213" fill="hold">
                            <p:stCondLst>
                              <p:cond delay="3500"/>
                            </p:stCondLst>
                            <p:childTnLst>
                              <p:par>
                                <p:cTn id="214" presetID="1" presetClass="entr" presetSubtype="0" fill="hold" nodeType="afterEffect">
                                  <p:stCondLst>
                                    <p:cond delay="0"/>
                                  </p:stCondLst>
                                  <p:childTnLst>
                                    <p:set>
                                      <p:cBhvr>
                                        <p:cTn id="215" dur="1" fill="hold">
                                          <p:stCondLst>
                                            <p:cond delay="499"/>
                                          </p:stCondLst>
                                        </p:cTn>
                                        <p:tgtEl>
                                          <p:spTgt spid="34998"/>
                                        </p:tgtEl>
                                        <p:attrNameLst>
                                          <p:attrName>style.visibility</p:attrName>
                                        </p:attrNameLst>
                                      </p:cBhvr>
                                      <p:to>
                                        <p:strVal val="visible"/>
                                      </p:to>
                                    </p:set>
                                  </p:childTnLst>
                                </p:cTn>
                              </p:par>
                            </p:childTnLst>
                          </p:cTn>
                        </p:par>
                        <p:par>
                          <p:cTn id="216" fill="hold">
                            <p:stCondLst>
                              <p:cond delay="4000"/>
                            </p:stCondLst>
                            <p:childTnLst>
                              <p:par>
                                <p:cTn id="217" presetID="1" presetClass="entr" presetSubtype="0" fill="hold" grpId="0" nodeType="afterEffect">
                                  <p:stCondLst>
                                    <p:cond delay="0"/>
                                  </p:stCondLst>
                                  <p:childTnLst>
                                    <p:set>
                                      <p:cBhvr>
                                        <p:cTn id="218" dur="1" fill="hold">
                                          <p:stCondLst>
                                            <p:cond delay="499"/>
                                          </p:stCondLst>
                                        </p:cTn>
                                        <p:tgtEl>
                                          <p:spTgt spid="34994"/>
                                        </p:tgtEl>
                                        <p:attrNameLst>
                                          <p:attrName>style.visibility</p:attrName>
                                        </p:attrNameLst>
                                      </p:cBhvr>
                                      <p:to>
                                        <p:strVal val="visible"/>
                                      </p:to>
                                    </p:set>
                                  </p:childTnLst>
                                  <p:subTnLst>
                                    <p:set>
                                      <p:cBhvr override="childStyle">
                                        <p:cTn dur="1" fill="hold" display="0" masterRel="nextClick" afterEffect="1"/>
                                        <p:tgtEl>
                                          <p:spTgt spid="3499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utoUpdateAnimBg="0"/>
      <p:bldP spid="34826" grpId="0" animBg="1"/>
      <p:bldP spid="34828" grpId="0" animBg="1"/>
      <p:bldP spid="34829" grpId="0" animBg="1"/>
      <p:bldP spid="34830" grpId="0" animBg="1"/>
      <p:bldP spid="34831" grpId="0" animBg="1"/>
      <p:bldP spid="34832" grpId="0" animBg="1"/>
      <p:bldP spid="34833" grpId="0" animBg="1"/>
      <p:bldP spid="34834" grpId="0" animBg="1"/>
      <p:bldP spid="34835" grpId="0" animBg="1"/>
      <p:bldP spid="34863" grpId="0" autoUpdateAnimBg="0"/>
      <p:bldP spid="34864" grpId="0" animBg="1"/>
      <p:bldP spid="34867" grpId="0" autoUpdateAnimBg="0"/>
      <p:bldP spid="34868" grpId="0" autoUpdateAnimBg="0"/>
      <p:bldP spid="34876" grpId="0" autoUpdateAnimBg="0"/>
      <p:bldP spid="34877" grpId="0" autoUpdateAnimBg="0"/>
      <p:bldP spid="34879" grpId="0" autoUpdateAnimBg="0"/>
      <p:bldP spid="34880" grpId="0" autoUpdateAnimBg="0"/>
      <p:bldP spid="34882" grpId="0" autoUpdateAnimBg="0"/>
      <p:bldP spid="34926" grpId="0" autoUpdateAnimBg="0"/>
      <p:bldP spid="34927" grpId="0" autoUpdateAnimBg="0"/>
      <p:bldP spid="34928" grpId="0" autoUpdateAnimBg="0"/>
      <p:bldP spid="34929" grpId="0" autoUpdateAnimBg="0"/>
      <p:bldP spid="34930" grpId="0" autoUpdateAnimBg="0"/>
      <p:bldP spid="34931" grpId="0" autoUpdateAnimBg="0"/>
      <p:bldP spid="34932" grpId="0" autoUpdateAnimBg="0"/>
      <p:bldP spid="34933" grpId="0" autoUpdateAnimBg="0"/>
      <p:bldP spid="34934" grpId="0" animBg="1"/>
      <p:bldP spid="34936" grpId="0" animBg="1"/>
      <p:bldP spid="34937" grpId="0" autoUpdateAnimBg="0"/>
      <p:bldP spid="34938" grpId="0" autoUpdateAnimBg="0"/>
      <p:bldP spid="34939" grpId="0" autoUpdateAnimBg="0"/>
      <p:bldP spid="34940" grpId="0" autoUpdateAnimBg="0"/>
      <p:bldP spid="34943" grpId="0" animBg="1"/>
      <p:bldP spid="34944" grpId="0" autoUpdateAnimBg="0"/>
      <p:bldP spid="34945" grpId="0" autoUpdateAnimBg="0"/>
      <p:bldP spid="34946" grpId="0" autoUpdateAnimBg="0"/>
      <p:bldP spid="34947" grpId="0" autoUpdateAnimBg="0"/>
      <p:bldP spid="34949" grpId="0" animBg="1"/>
      <p:bldP spid="34950" grpId="0" autoUpdateAnimBg="0"/>
      <p:bldP spid="34955" grpId="0" autoUpdateAnimBg="0"/>
      <p:bldP spid="34964" grpId="0" autoUpdateAnimBg="0"/>
      <p:bldP spid="34982" grpId="0" autoUpdateAnimBg="0"/>
      <p:bldP spid="34983" grpId="0" autoUpdateAnimBg="0"/>
      <p:bldP spid="34984" grpId="0" animBg="1"/>
      <p:bldP spid="34985" grpId="0" animBg="1"/>
      <p:bldP spid="34987" grpId="0" autoUpdateAnimBg="0"/>
      <p:bldP spid="34988" grpId="0" autoUpdateAnimBg="0"/>
      <p:bldP spid="34989" grpId="0" autoUpdateAnimBg="0"/>
      <p:bldP spid="34990" grpId="0" animBg="1"/>
      <p:bldP spid="34991" grpId="0" autoUpdateAnimBg="0"/>
      <p:bldP spid="34992" grpId="0" autoUpdateAnimBg="0"/>
      <p:bldP spid="34993" grpId="0" autoUpdateAnimBg="0"/>
      <p:bldP spid="34994"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Goal of AI</a:t>
            </a:r>
          </a:p>
        </p:txBody>
      </p:sp>
      <p:sp>
        <p:nvSpPr>
          <p:cNvPr id="6" name="Subtitle 5">
            <a:extLst>
              <a:ext uri="{FF2B5EF4-FFF2-40B4-BE49-F238E27FC236}">
                <a16:creationId xmlns:a16="http://schemas.microsoft.com/office/drawing/2014/main" id="{79ED0267-E29A-4837-8269-B8D2041A4C51}"/>
              </a:ext>
            </a:extLst>
          </p:cNvPr>
          <p:cNvSpPr>
            <a:spLocks noGrp="1"/>
          </p:cNvSpPr>
          <p:nvPr>
            <p:ph type="subTitle" idx="1"/>
          </p:nvPr>
        </p:nvSpPr>
        <p:spPr/>
        <p:txBody>
          <a:bodyPr/>
          <a:lstStyle/>
          <a:p>
            <a:r>
              <a:rPr lang="en-US" dirty="0"/>
              <a:t>Continued…</a:t>
            </a:r>
          </a:p>
        </p:txBody>
      </p:sp>
      <p:pic>
        <p:nvPicPr>
          <p:cNvPr id="5" name="Picture 2">
            <a:extLst>
              <a:ext uri="{FF2B5EF4-FFF2-40B4-BE49-F238E27FC236}">
                <a16:creationId xmlns:a16="http://schemas.microsoft.com/office/drawing/2014/main" id="{0443C2CF-9303-4619-9183-8CE332779A3E}"/>
              </a:ext>
            </a:extLst>
          </p:cNvPr>
          <p:cNvPicPr>
            <a:picLocks noChangeAspect="1" noChangeArrowheads="1"/>
          </p:cNvPicPr>
          <p:nvPr/>
        </p:nvPicPr>
        <p:blipFill>
          <a:blip r:embed="rId2" cstate="print"/>
          <a:srcRect/>
          <a:stretch>
            <a:fillRect/>
          </a:stretch>
        </p:blipFill>
        <p:spPr bwMode="auto">
          <a:xfrm>
            <a:off x="168811" y="2017058"/>
            <a:ext cx="8975189" cy="4840942"/>
          </a:xfrm>
          <a:prstGeom prst="rect">
            <a:avLst/>
          </a:prstGeom>
          <a:noFill/>
          <a:ln w="9525">
            <a:noFill/>
            <a:miter lim="800000"/>
            <a:headEnd/>
            <a:tailEnd/>
          </a:ln>
          <a:effectLst/>
        </p:spPr>
      </p:pic>
    </p:spTree>
    <p:extLst>
      <p:ext uri="{BB962C8B-B14F-4D97-AF65-F5344CB8AC3E}">
        <p14:creationId xmlns:p14="http://schemas.microsoft.com/office/powerpoint/2010/main" val="26024998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SEARCH FOR BUCHAREST</a:t>
            </a:r>
          </a:p>
        </p:txBody>
      </p:sp>
      <p:pic>
        <p:nvPicPr>
          <p:cNvPr id="3" name="Picture 2">
            <a:extLst>
              <a:ext uri="{FF2B5EF4-FFF2-40B4-BE49-F238E27FC236}">
                <a16:creationId xmlns:a16="http://schemas.microsoft.com/office/drawing/2014/main" id="{DA8FAA1A-08C3-4380-834F-9D526A8BF960}"/>
              </a:ext>
            </a:extLst>
          </p:cNvPr>
          <p:cNvPicPr>
            <a:picLocks noChangeAspect="1"/>
          </p:cNvPicPr>
          <p:nvPr/>
        </p:nvPicPr>
        <p:blipFill>
          <a:blip r:embed="rId2"/>
          <a:stretch>
            <a:fillRect/>
          </a:stretch>
        </p:blipFill>
        <p:spPr>
          <a:xfrm>
            <a:off x="112542" y="2053882"/>
            <a:ext cx="9031457" cy="4804118"/>
          </a:xfrm>
          <a:prstGeom prst="rect">
            <a:avLst/>
          </a:prstGeom>
        </p:spPr>
      </p:pic>
    </p:spTree>
    <p:extLst>
      <p:ext uri="{BB962C8B-B14F-4D97-AF65-F5344CB8AC3E}">
        <p14:creationId xmlns:p14="http://schemas.microsoft.com/office/powerpoint/2010/main" val="32522304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 SEARCH FOR BUCHAREST</a:t>
            </a:r>
          </a:p>
        </p:txBody>
      </p:sp>
      <p:pic>
        <p:nvPicPr>
          <p:cNvPr id="4" name="Picture 3">
            <a:extLst>
              <a:ext uri="{FF2B5EF4-FFF2-40B4-BE49-F238E27FC236}">
                <a16:creationId xmlns:a16="http://schemas.microsoft.com/office/drawing/2014/main" id="{F74A34AE-D53B-4A00-ADA5-A3E13BC3ED77}"/>
              </a:ext>
            </a:extLst>
          </p:cNvPr>
          <p:cNvPicPr>
            <a:picLocks noChangeAspect="1"/>
          </p:cNvPicPr>
          <p:nvPr/>
        </p:nvPicPr>
        <p:blipFill>
          <a:blip r:embed="rId2"/>
          <a:stretch>
            <a:fillRect/>
          </a:stretch>
        </p:blipFill>
        <p:spPr>
          <a:xfrm>
            <a:off x="0" y="1983544"/>
            <a:ext cx="9144000" cy="4874456"/>
          </a:xfrm>
          <a:prstGeom prst="rect">
            <a:avLst/>
          </a:prstGeom>
        </p:spPr>
      </p:pic>
    </p:spTree>
    <p:extLst>
      <p:ext uri="{BB962C8B-B14F-4D97-AF65-F5344CB8AC3E}">
        <p14:creationId xmlns:p14="http://schemas.microsoft.com/office/powerpoint/2010/main" val="14300546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055" y="743266"/>
            <a:ext cx="7808976" cy="1088136"/>
          </a:xfrm>
        </p:spPr>
        <p:txBody>
          <a:bodyPr>
            <a:normAutofit fontScale="90000"/>
          </a:bodyPr>
          <a:lstStyle/>
          <a:p>
            <a:r>
              <a:rPr lang="en-US" b="1" dirty="0"/>
              <a:t>CONDITIONS FOR OPTIMALITY: </a:t>
            </a:r>
            <a:r>
              <a:rPr lang="en-US" sz="4000" b="1" dirty="0"/>
              <a:t>ADMISSIBILITY AND CONSISTENCY</a:t>
            </a:r>
            <a:endParaRPr lang="en-US" dirty="0"/>
          </a:p>
        </p:txBody>
      </p:sp>
      <p:sp>
        <p:nvSpPr>
          <p:cNvPr id="3" name="Rectangle 2">
            <a:extLst>
              <a:ext uri="{FF2B5EF4-FFF2-40B4-BE49-F238E27FC236}">
                <a16:creationId xmlns:a16="http://schemas.microsoft.com/office/drawing/2014/main" id="{524EC9BD-8FB1-4F10-8408-3766633FBD2D}"/>
              </a:ext>
            </a:extLst>
          </p:cNvPr>
          <p:cNvSpPr/>
          <p:nvPr/>
        </p:nvSpPr>
        <p:spPr>
          <a:xfrm>
            <a:off x="154054" y="2064826"/>
            <a:ext cx="8694523" cy="830997"/>
          </a:xfrm>
          <a:prstGeom prst="rect">
            <a:avLst/>
          </a:prstGeom>
        </p:spPr>
        <p:txBody>
          <a:bodyPr wrap="square">
            <a:spAutoFit/>
          </a:bodyPr>
          <a:lstStyle/>
          <a:p>
            <a:pPr marL="342900" indent="-342900" algn="just">
              <a:buFont typeface="Arial" panose="020B0604020202020204" pitchFamily="34" charset="0"/>
              <a:buChar char="•"/>
            </a:pPr>
            <a:r>
              <a:rPr lang="en-US" sz="2400" dirty="0"/>
              <a:t>The first condition we require for optimality is that h(n) be an </a:t>
            </a:r>
            <a:r>
              <a:rPr lang="en-US" sz="2400" b="1" dirty="0"/>
              <a:t>admissible heuristic</a:t>
            </a:r>
            <a:endParaRPr lang="en-US" sz="2400" dirty="0"/>
          </a:p>
        </p:txBody>
      </p:sp>
      <p:sp>
        <p:nvSpPr>
          <p:cNvPr id="4" name="Rectangle 3">
            <a:extLst>
              <a:ext uri="{FF2B5EF4-FFF2-40B4-BE49-F238E27FC236}">
                <a16:creationId xmlns:a16="http://schemas.microsoft.com/office/drawing/2014/main" id="{D6A34A38-CC11-4077-B304-F076B8B994E9}"/>
              </a:ext>
            </a:extLst>
          </p:cNvPr>
          <p:cNvSpPr/>
          <p:nvPr/>
        </p:nvSpPr>
        <p:spPr>
          <a:xfrm>
            <a:off x="175501" y="2819946"/>
            <a:ext cx="8694522" cy="830997"/>
          </a:xfrm>
          <a:prstGeom prst="rect">
            <a:avLst/>
          </a:prstGeom>
        </p:spPr>
        <p:txBody>
          <a:bodyPr wrap="square">
            <a:spAutoFit/>
          </a:bodyPr>
          <a:lstStyle/>
          <a:p>
            <a:pPr marL="342900" indent="-342900" algn="just">
              <a:buFont typeface="Arial" panose="020B0604020202020204" pitchFamily="34" charset="0"/>
              <a:buChar char="•"/>
            </a:pPr>
            <a:r>
              <a:rPr lang="en-US" sz="2400" dirty="0"/>
              <a:t>An admissible heuristic is one that </a:t>
            </a:r>
            <a:r>
              <a:rPr lang="en-US" sz="2400" i="1" dirty="0"/>
              <a:t>never overestimates </a:t>
            </a:r>
            <a:r>
              <a:rPr lang="en-US" sz="2400" dirty="0"/>
              <a:t>the cost to reach the goal</a:t>
            </a:r>
          </a:p>
        </p:txBody>
      </p:sp>
      <p:sp>
        <p:nvSpPr>
          <p:cNvPr id="5" name="Rectangle 4">
            <a:extLst>
              <a:ext uri="{FF2B5EF4-FFF2-40B4-BE49-F238E27FC236}">
                <a16:creationId xmlns:a16="http://schemas.microsoft.com/office/drawing/2014/main" id="{B834004F-D711-422D-AEA4-7C991F714EE8}"/>
              </a:ext>
            </a:extLst>
          </p:cNvPr>
          <p:cNvSpPr/>
          <p:nvPr/>
        </p:nvSpPr>
        <p:spPr>
          <a:xfrm>
            <a:off x="175501" y="3764320"/>
            <a:ext cx="8792997" cy="1569660"/>
          </a:xfrm>
          <a:prstGeom prst="rect">
            <a:avLst/>
          </a:prstGeom>
        </p:spPr>
        <p:txBody>
          <a:bodyPr wrap="square">
            <a:spAutoFit/>
          </a:bodyPr>
          <a:lstStyle/>
          <a:p>
            <a:pPr marL="342900" indent="-342900" algn="just">
              <a:buFont typeface="Arial" panose="020B0604020202020204" pitchFamily="34" charset="0"/>
              <a:buChar char="•"/>
            </a:pPr>
            <a:r>
              <a:rPr lang="en-US" sz="2400" dirty="0"/>
              <a:t>Because g(n) is the actual cost to reach n along the current path, and f(n)=g(n) + h(n), we have as an immediate consequence that f(n) never overestimates the true cost of a solution along the current path through n.</a:t>
            </a:r>
          </a:p>
        </p:txBody>
      </p:sp>
      <p:sp>
        <p:nvSpPr>
          <p:cNvPr id="6" name="Rectangle 5">
            <a:extLst>
              <a:ext uri="{FF2B5EF4-FFF2-40B4-BE49-F238E27FC236}">
                <a16:creationId xmlns:a16="http://schemas.microsoft.com/office/drawing/2014/main" id="{F040508E-BB66-4BAE-90E0-B7C469E36DD0}"/>
              </a:ext>
            </a:extLst>
          </p:cNvPr>
          <p:cNvSpPr/>
          <p:nvPr/>
        </p:nvSpPr>
        <p:spPr>
          <a:xfrm>
            <a:off x="154053" y="5468403"/>
            <a:ext cx="8694523" cy="830997"/>
          </a:xfrm>
          <a:prstGeom prst="rect">
            <a:avLst/>
          </a:prstGeom>
        </p:spPr>
        <p:txBody>
          <a:bodyPr wrap="square">
            <a:spAutoFit/>
          </a:bodyPr>
          <a:lstStyle/>
          <a:p>
            <a:pPr marL="342900" indent="-342900" algn="just">
              <a:buFont typeface="Arial" panose="020B0604020202020204" pitchFamily="34" charset="0"/>
              <a:buChar char="•"/>
            </a:pPr>
            <a:r>
              <a:rPr lang="en-US" sz="2400" dirty="0"/>
              <a:t>Admissible heuristics are by nature optimistic because they think the cost of solving the problem is less than it actually is.</a:t>
            </a:r>
          </a:p>
        </p:txBody>
      </p:sp>
    </p:spTree>
    <p:extLst>
      <p:ext uri="{BB962C8B-B14F-4D97-AF65-F5344CB8AC3E}">
        <p14:creationId xmlns:p14="http://schemas.microsoft.com/office/powerpoint/2010/main" val="15963739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ADMISSIBILITY</a:t>
            </a:r>
          </a:p>
        </p:txBody>
      </p:sp>
      <p:pic>
        <p:nvPicPr>
          <p:cNvPr id="3" name="Picture 2">
            <a:extLst>
              <a:ext uri="{FF2B5EF4-FFF2-40B4-BE49-F238E27FC236}">
                <a16:creationId xmlns:a16="http://schemas.microsoft.com/office/drawing/2014/main" id="{F642BB0C-BE37-4DA7-B9CF-0805E45240C9}"/>
              </a:ext>
            </a:extLst>
          </p:cNvPr>
          <p:cNvPicPr>
            <a:picLocks noChangeAspect="1"/>
          </p:cNvPicPr>
          <p:nvPr/>
        </p:nvPicPr>
        <p:blipFill>
          <a:blip r:embed="rId2"/>
          <a:stretch>
            <a:fillRect/>
          </a:stretch>
        </p:blipFill>
        <p:spPr>
          <a:xfrm>
            <a:off x="211016" y="2128035"/>
            <a:ext cx="8834510" cy="4337232"/>
          </a:xfrm>
          <a:prstGeom prst="rect">
            <a:avLst/>
          </a:prstGeom>
        </p:spPr>
      </p:pic>
    </p:spTree>
    <p:extLst>
      <p:ext uri="{BB962C8B-B14F-4D97-AF65-F5344CB8AC3E}">
        <p14:creationId xmlns:p14="http://schemas.microsoft.com/office/powerpoint/2010/main" val="36733247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Times-Bold"/>
              </a:rPr>
              <a:t>CONSISTENCY</a:t>
            </a:r>
            <a:endParaRPr lang="en-US" dirty="0"/>
          </a:p>
        </p:txBody>
      </p:sp>
      <p:sp>
        <p:nvSpPr>
          <p:cNvPr id="3" name="Rectangle 2">
            <a:extLst>
              <a:ext uri="{FF2B5EF4-FFF2-40B4-BE49-F238E27FC236}">
                <a16:creationId xmlns:a16="http://schemas.microsoft.com/office/drawing/2014/main" id="{85A547FC-1AF7-444D-8CD7-829C1294E1FB}"/>
              </a:ext>
            </a:extLst>
          </p:cNvPr>
          <p:cNvSpPr/>
          <p:nvPr/>
        </p:nvSpPr>
        <p:spPr>
          <a:xfrm>
            <a:off x="232116" y="1972880"/>
            <a:ext cx="8729003" cy="1200329"/>
          </a:xfrm>
          <a:prstGeom prst="rect">
            <a:avLst/>
          </a:prstGeom>
        </p:spPr>
        <p:txBody>
          <a:bodyPr wrap="square">
            <a:spAutoFit/>
          </a:bodyPr>
          <a:lstStyle/>
          <a:p>
            <a:pPr marL="342900" indent="-342900" algn="just">
              <a:buFont typeface="Arial" panose="020B0604020202020204" pitchFamily="34" charset="0"/>
              <a:buChar char="•"/>
            </a:pPr>
            <a:r>
              <a:rPr lang="en-US" sz="2400" dirty="0"/>
              <a:t>A second, slightly stronger condition  called </a:t>
            </a:r>
            <a:r>
              <a:rPr lang="en-US" sz="2400" b="1" dirty="0"/>
              <a:t>consistency </a:t>
            </a:r>
            <a:r>
              <a:rPr lang="en-US" sz="2400" dirty="0"/>
              <a:t>(or sometimes </a:t>
            </a:r>
            <a:r>
              <a:rPr lang="en-US" sz="2400" b="1" dirty="0"/>
              <a:t>monotonicity</a:t>
            </a:r>
            <a:r>
              <a:rPr lang="en-US" sz="2400" dirty="0"/>
              <a:t>) is required only for applications of A</a:t>
            </a:r>
            <a:r>
              <a:rPr lang="en-US" sz="2400" baseline="30000" dirty="0"/>
              <a:t>∗</a:t>
            </a:r>
            <a:r>
              <a:rPr lang="en-US" sz="2400" dirty="0"/>
              <a:t> to graph search.</a:t>
            </a:r>
          </a:p>
        </p:txBody>
      </p:sp>
      <p:sp>
        <p:nvSpPr>
          <p:cNvPr id="4" name="Rectangle 3">
            <a:extLst>
              <a:ext uri="{FF2B5EF4-FFF2-40B4-BE49-F238E27FC236}">
                <a16:creationId xmlns:a16="http://schemas.microsoft.com/office/drawing/2014/main" id="{30345533-F091-465C-8856-B0F1735C058D}"/>
              </a:ext>
            </a:extLst>
          </p:cNvPr>
          <p:cNvSpPr/>
          <p:nvPr/>
        </p:nvSpPr>
        <p:spPr>
          <a:xfrm>
            <a:off x="232115" y="3176058"/>
            <a:ext cx="8729003" cy="1938992"/>
          </a:xfrm>
          <a:prstGeom prst="rect">
            <a:avLst/>
          </a:prstGeom>
        </p:spPr>
        <p:txBody>
          <a:bodyPr wrap="square">
            <a:spAutoFit/>
          </a:bodyPr>
          <a:lstStyle/>
          <a:p>
            <a:pPr marL="342900" indent="-342900" algn="just">
              <a:buFont typeface="Arial" panose="020B0604020202020204" pitchFamily="34" charset="0"/>
              <a:buChar char="•"/>
            </a:pPr>
            <a:r>
              <a:rPr lang="en-US" sz="2400" dirty="0"/>
              <a:t>A heuristic h(n) is consistent if, for every node n and every successor n of n generated by any action a, the estimated cost of reaching the goal from n is no greater than the step cost of getting to n plus the estimated cost of reaching the goal from n :</a:t>
            </a:r>
            <a:r>
              <a:rPr lang="en-US" sz="2400" b="1" dirty="0"/>
              <a:t>   </a:t>
            </a:r>
          </a:p>
          <a:p>
            <a:pPr algn="ctr"/>
            <a:r>
              <a:rPr lang="pt-BR" sz="2400" b="1" dirty="0"/>
              <a:t>h(n) ≤ c(n, a, n’</a:t>
            </a:r>
            <a:r>
              <a:rPr lang="en-US" sz="2400" b="1" dirty="0"/>
              <a:t>) + h(n’).</a:t>
            </a:r>
          </a:p>
        </p:txBody>
      </p:sp>
      <p:sp>
        <p:nvSpPr>
          <p:cNvPr id="5" name="Rectangle 4">
            <a:extLst>
              <a:ext uri="{FF2B5EF4-FFF2-40B4-BE49-F238E27FC236}">
                <a16:creationId xmlns:a16="http://schemas.microsoft.com/office/drawing/2014/main" id="{9F42D9CE-C3FF-4ADF-9683-E37D204CAEFD}"/>
              </a:ext>
            </a:extLst>
          </p:cNvPr>
          <p:cNvSpPr/>
          <p:nvPr/>
        </p:nvSpPr>
        <p:spPr>
          <a:xfrm>
            <a:off x="232117" y="5152773"/>
            <a:ext cx="8729002" cy="1200329"/>
          </a:xfrm>
          <a:prstGeom prst="rect">
            <a:avLst/>
          </a:prstGeom>
        </p:spPr>
        <p:txBody>
          <a:bodyPr wrap="square">
            <a:spAutoFit/>
          </a:bodyPr>
          <a:lstStyle/>
          <a:p>
            <a:pPr marL="342900" indent="-342900" algn="just">
              <a:buFont typeface="Arial" panose="020B0604020202020204" pitchFamily="34" charset="0"/>
              <a:buChar char="•"/>
            </a:pPr>
            <a:r>
              <a:rPr lang="en-US" sz="2400" dirty="0"/>
              <a:t>This is a form of the general </a:t>
            </a:r>
            <a:r>
              <a:rPr lang="en-US" sz="2400" b="1" dirty="0"/>
              <a:t>triangle inequality</a:t>
            </a:r>
            <a:r>
              <a:rPr lang="en-US" sz="2400" dirty="0"/>
              <a:t>, which stipulates that each side of a triangle cannot be longer than the sum of the other two sides</a:t>
            </a:r>
          </a:p>
        </p:txBody>
      </p:sp>
    </p:spTree>
    <p:extLst>
      <p:ext uri="{BB962C8B-B14F-4D97-AF65-F5344CB8AC3E}">
        <p14:creationId xmlns:p14="http://schemas.microsoft.com/office/powerpoint/2010/main" val="6430005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OPTIMALITY OF A*</a:t>
            </a:r>
            <a:endParaRPr lang="en-US" dirty="0"/>
          </a:p>
        </p:txBody>
      </p:sp>
      <p:sp>
        <p:nvSpPr>
          <p:cNvPr id="3" name="Rectangle 2">
            <a:extLst>
              <a:ext uri="{FF2B5EF4-FFF2-40B4-BE49-F238E27FC236}">
                <a16:creationId xmlns:a16="http://schemas.microsoft.com/office/drawing/2014/main" id="{A312B7AA-2078-4106-A41D-5C4861EE92CD}"/>
              </a:ext>
            </a:extLst>
          </p:cNvPr>
          <p:cNvSpPr/>
          <p:nvPr/>
        </p:nvSpPr>
        <p:spPr>
          <a:xfrm>
            <a:off x="147711" y="2043222"/>
            <a:ext cx="8855612" cy="707886"/>
          </a:xfrm>
          <a:prstGeom prst="rect">
            <a:avLst/>
          </a:prstGeom>
        </p:spPr>
        <p:txBody>
          <a:bodyPr wrap="square">
            <a:spAutoFit/>
          </a:bodyPr>
          <a:lstStyle/>
          <a:p>
            <a:pPr algn="just"/>
            <a:r>
              <a:rPr lang="en-US" sz="2000" dirty="0"/>
              <a:t>A∗ has the following properties: </a:t>
            </a:r>
            <a:r>
              <a:rPr lang="en-US" sz="2000" i="1" dirty="0"/>
              <a:t>the tree-search version of </a:t>
            </a:r>
            <a:r>
              <a:rPr lang="en-US" sz="2000" dirty="0"/>
              <a:t>A</a:t>
            </a:r>
            <a:r>
              <a:rPr lang="en-US" sz="2000" baseline="30000" dirty="0"/>
              <a:t>∗</a:t>
            </a:r>
            <a:r>
              <a:rPr lang="en-US" sz="2000" dirty="0"/>
              <a:t> </a:t>
            </a:r>
            <a:r>
              <a:rPr lang="en-US" sz="2000" i="1" dirty="0"/>
              <a:t>is optimal if </a:t>
            </a:r>
            <a:r>
              <a:rPr lang="en-US" sz="2000" dirty="0"/>
              <a:t>h(n) </a:t>
            </a:r>
            <a:r>
              <a:rPr lang="en-US" sz="2000" i="1" dirty="0"/>
              <a:t>is admissible, while the graph-search version is optimal if </a:t>
            </a:r>
            <a:r>
              <a:rPr lang="en-US" sz="2000" dirty="0"/>
              <a:t>h(n) </a:t>
            </a:r>
            <a:r>
              <a:rPr lang="en-US" sz="2000" i="1" dirty="0"/>
              <a:t>is consistent.</a:t>
            </a:r>
            <a:endParaRPr lang="en-US" sz="2000" dirty="0"/>
          </a:p>
        </p:txBody>
      </p:sp>
      <p:sp>
        <p:nvSpPr>
          <p:cNvPr id="4" name="Rectangle 3">
            <a:extLst>
              <a:ext uri="{FF2B5EF4-FFF2-40B4-BE49-F238E27FC236}">
                <a16:creationId xmlns:a16="http://schemas.microsoft.com/office/drawing/2014/main" id="{210ADD01-A3A0-4698-A110-5A7A027BF378}"/>
              </a:ext>
            </a:extLst>
          </p:cNvPr>
          <p:cNvSpPr/>
          <p:nvPr/>
        </p:nvSpPr>
        <p:spPr>
          <a:xfrm>
            <a:off x="147710" y="2977853"/>
            <a:ext cx="8996289" cy="1323439"/>
          </a:xfrm>
          <a:prstGeom prst="rect">
            <a:avLst/>
          </a:prstGeom>
        </p:spPr>
        <p:txBody>
          <a:bodyPr wrap="square">
            <a:spAutoFit/>
          </a:bodyPr>
          <a:lstStyle/>
          <a:p>
            <a:pPr algn="just"/>
            <a:r>
              <a:rPr lang="en-US" sz="2000" i="1" dirty="0"/>
              <a:t>if </a:t>
            </a:r>
            <a:r>
              <a:rPr lang="en-US" sz="2000" dirty="0"/>
              <a:t>h(n) </a:t>
            </a:r>
            <a:r>
              <a:rPr lang="en-US" sz="2000" i="1" dirty="0"/>
              <a:t>is consistent, then the values of </a:t>
            </a:r>
            <a:r>
              <a:rPr lang="en-US" sz="2000" dirty="0"/>
              <a:t>f(n) </a:t>
            </a:r>
            <a:r>
              <a:rPr lang="en-US" sz="2000" i="1" dirty="0"/>
              <a:t>along any path are nondecreasing. </a:t>
            </a:r>
          </a:p>
          <a:p>
            <a:pPr algn="just"/>
            <a:r>
              <a:rPr lang="en-US" sz="2000" dirty="0"/>
              <a:t>The proof follows directly from the definition of consistency. Suppose n  is a successor of n; then g(n’</a:t>
            </a:r>
            <a:r>
              <a:rPr lang="pt-BR" sz="2000" dirty="0"/>
              <a:t>)=g(n) + c(n, a, n’</a:t>
            </a:r>
            <a:r>
              <a:rPr lang="en-US" sz="2000" dirty="0"/>
              <a:t>) for some action a, and we have</a:t>
            </a:r>
          </a:p>
          <a:p>
            <a:pPr algn="just"/>
            <a:r>
              <a:rPr lang="en-US" sz="2000" b="1" dirty="0"/>
              <a:t>f(n) = g(n) + h(n</a:t>
            </a:r>
            <a:r>
              <a:rPr lang="pt-BR" sz="2000" b="1" dirty="0"/>
              <a:t>) = g(n) + c(n, a, n</a:t>
            </a:r>
            <a:r>
              <a:rPr lang="en-US" sz="2000" b="1" dirty="0"/>
              <a:t>) + h(n</a:t>
            </a:r>
            <a:r>
              <a:rPr lang="pt-BR" sz="2000" b="1" dirty="0"/>
              <a:t>) ≥ g(n) + h(n) = f(n) .</a:t>
            </a:r>
            <a:endParaRPr lang="en-US" sz="2000" b="1" dirty="0"/>
          </a:p>
        </p:txBody>
      </p:sp>
      <p:sp>
        <p:nvSpPr>
          <p:cNvPr id="5" name="Rectangle 4">
            <a:extLst>
              <a:ext uri="{FF2B5EF4-FFF2-40B4-BE49-F238E27FC236}">
                <a16:creationId xmlns:a16="http://schemas.microsoft.com/office/drawing/2014/main" id="{64ED39EB-58C7-4A2B-8BA6-4EBC2456F32E}"/>
              </a:ext>
            </a:extLst>
          </p:cNvPr>
          <p:cNvSpPr/>
          <p:nvPr/>
        </p:nvSpPr>
        <p:spPr>
          <a:xfrm>
            <a:off x="147711" y="4530696"/>
            <a:ext cx="8855613" cy="1631216"/>
          </a:xfrm>
          <a:prstGeom prst="rect">
            <a:avLst/>
          </a:prstGeom>
        </p:spPr>
        <p:txBody>
          <a:bodyPr wrap="square">
            <a:spAutoFit/>
          </a:bodyPr>
          <a:lstStyle/>
          <a:p>
            <a:pPr algn="just"/>
            <a:r>
              <a:rPr lang="en-US" sz="2000" dirty="0"/>
              <a:t>The next step is to prove that </a:t>
            </a:r>
            <a:r>
              <a:rPr lang="en-US" sz="2000" i="1" dirty="0"/>
              <a:t>whenever </a:t>
            </a:r>
            <a:r>
              <a:rPr lang="en-US" sz="2000" dirty="0"/>
              <a:t>A</a:t>
            </a:r>
            <a:r>
              <a:rPr lang="en-US" sz="2000" baseline="30000" dirty="0"/>
              <a:t>∗</a:t>
            </a:r>
            <a:r>
              <a:rPr lang="en-US" sz="2000" dirty="0"/>
              <a:t> </a:t>
            </a:r>
            <a:r>
              <a:rPr lang="en-US" sz="2000" i="1" dirty="0"/>
              <a:t>selects a node </a:t>
            </a:r>
            <a:r>
              <a:rPr lang="en-US" sz="2000" dirty="0"/>
              <a:t>n </a:t>
            </a:r>
            <a:r>
              <a:rPr lang="en-US" sz="2000" i="1" dirty="0"/>
              <a:t>for expansion, the optimal path to that node has been found. </a:t>
            </a:r>
            <a:r>
              <a:rPr lang="en-US" sz="2000" dirty="0"/>
              <a:t>Were this not the case, there would have to be another frontier node n on the optimal path from the start node to n. because f is nondecreasing along any path, n  would have lower f-cost than n and would have been selected first.</a:t>
            </a:r>
          </a:p>
        </p:txBody>
      </p:sp>
    </p:spTree>
    <p:extLst>
      <p:ext uri="{BB962C8B-B14F-4D97-AF65-F5344CB8AC3E}">
        <p14:creationId xmlns:p14="http://schemas.microsoft.com/office/powerpoint/2010/main" val="39585232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CACAB27A-ACB2-4413-B7BC-66E2E540F558}"/>
              </a:ext>
            </a:extLst>
          </p:cNvPr>
          <p:cNvSpPr>
            <a:spLocks noGrp="1" noChangeArrowheads="1"/>
          </p:cNvSpPr>
          <p:nvPr>
            <p:ph type="title"/>
          </p:nvPr>
        </p:nvSpPr>
        <p:spPr/>
        <p:txBody>
          <a:bodyPr/>
          <a:lstStyle/>
          <a:p>
            <a:pPr eaLnBrk="1" hangingPunct="1"/>
            <a:r>
              <a:rPr lang="en-US" altLang="en-US"/>
              <a:t>Local search algorithms</a:t>
            </a:r>
          </a:p>
        </p:txBody>
      </p:sp>
      <p:sp>
        <p:nvSpPr>
          <p:cNvPr id="30723" name="Rectangle 3">
            <a:extLst>
              <a:ext uri="{FF2B5EF4-FFF2-40B4-BE49-F238E27FC236}">
                <a16:creationId xmlns:a16="http://schemas.microsoft.com/office/drawing/2014/main" id="{0EB3A23D-1F71-4915-A88D-93EF328D65B6}"/>
              </a:ext>
            </a:extLst>
          </p:cNvPr>
          <p:cNvSpPr>
            <a:spLocks noGrp="1" noChangeArrowheads="1"/>
          </p:cNvSpPr>
          <p:nvPr>
            <p:ph type="body" idx="1"/>
          </p:nvPr>
        </p:nvSpPr>
        <p:spPr/>
        <p:txBody>
          <a:bodyPr>
            <a:normAutofit fontScale="92500" lnSpcReduction="20000"/>
          </a:bodyPr>
          <a:lstStyle/>
          <a:p>
            <a:pPr eaLnBrk="1" hangingPunct="1">
              <a:lnSpc>
                <a:spcPct val="80000"/>
              </a:lnSpc>
            </a:pPr>
            <a:r>
              <a:rPr lang="en-US" altLang="en-US" sz="2400"/>
              <a:t>The search algorithms that we have seen so far are designed to explore search space systematically</a:t>
            </a:r>
          </a:p>
          <a:p>
            <a:pPr eaLnBrk="1" hangingPunct="1">
              <a:lnSpc>
                <a:spcPct val="80000"/>
              </a:lnSpc>
            </a:pPr>
            <a:r>
              <a:rPr lang="en-US" altLang="en-US" sz="2400"/>
              <a:t>Systematicity is achieved by keeping one or more paths in memory and by recording which alternatives have been explored at each point along the path and which have not</a:t>
            </a:r>
          </a:p>
          <a:p>
            <a:pPr eaLnBrk="1" hangingPunct="1">
              <a:lnSpc>
                <a:spcPct val="80000"/>
              </a:lnSpc>
            </a:pPr>
            <a:r>
              <a:rPr lang="en-US" altLang="en-US" sz="2400"/>
              <a:t>When a goal is found, the path to that goal also constitute a solution to the problem </a:t>
            </a:r>
          </a:p>
          <a:p>
            <a:pPr eaLnBrk="1" hangingPunct="1">
              <a:lnSpc>
                <a:spcPct val="80000"/>
              </a:lnSpc>
            </a:pPr>
            <a:r>
              <a:rPr lang="en-US" altLang="en-US" sz="2400"/>
              <a:t>In many optimization problems, the </a:t>
            </a:r>
            <a:r>
              <a:rPr lang="en-US" altLang="en-US" sz="2400">
                <a:solidFill>
                  <a:srgbClr val="FF0000"/>
                </a:solidFill>
              </a:rPr>
              <a:t>path</a:t>
            </a:r>
            <a:r>
              <a:rPr lang="en-US" altLang="en-US" sz="2400"/>
              <a:t> to the goal is irrelevant; the goal state itself is the solution</a:t>
            </a:r>
          </a:p>
          <a:p>
            <a:pPr eaLnBrk="1" hangingPunct="1">
              <a:lnSpc>
                <a:spcPct val="80000"/>
              </a:lnSpc>
            </a:pPr>
            <a:r>
              <a:rPr lang="en-US" altLang="en-US" sz="2400"/>
              <a:t>In such cases, we can use </a:t>
            </a:r>
            <a:r>
              <a:rPr lang="en-US" altLang="en-US" sz="2400">
                <a:solidFill>
                  <a:srgbClr val="FF0000"/>
                </a:solidFill>
              </a:rPr>
              <a:t>local search algorithms</a:t>
            </a:r>
            <a:endParaRPr lang="en-US" altLang="en-US" sz="2400"/>
          </a:p>
          <a:p>
            <a:pPr eaLnBrk="1" hangingPunct="1">
              <a:lnSpc>
                <a:spcPct val="80000"/>
              </a:lnSpc>
            </a:pPr>
            <a:r>
              <a:rPr lang="en-US" altLang="en-US" sz="2400"/>
              <a:t>keep a single "current" state, try to improve it</a:t>
            </a:r>
          </a:p>
        </p:txBody>
      </p:sp>
    </p:spTree>
    <p:extLst>
      <p:ext uri="{BB962C8B-B14F-4D97-AF65-F5344CB8AC3E}">
        <p14:creationId xmlns:p14="http://schemas.microsoft.com/office/powerpoint/2010/main" val="5887565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ED62C9A-E62C-434F-B9BE-6C3996AF3C02}"/>
              </a:ext>
            </a:extLst>
          </p:cNvPr>
          <p:cNvSpPr>
            <a:spLocks noGrp="1" noChangeArrowheads="1"/>
          </p:cNvSpPr>
          <p:nvPr>
            <p:ph type="title"/>
          </p:nvPr>
        </p:nvSpPr>
        <p:spPr/>
        <p:txBody>
          <a:bodyPr/>
          <a:lstStyle/>
          <a:p>
            <a:pPr eaLnBrk="1" hangingPunct="1"/>
            <a:r>
              <a:rPr lang="en-US" altLang="en-US"/>
              <a:t>Example: </a:t>
            </a:r>
            <a:r>
              <a:rPr lang="en-US" altLang="en-US" i="1"/>
              <a:t>n</a:t>
            </a:r>
            <a:r>
              <a:rPr lang="en-US" altLang="en-US"/>
              <a:t>-queens</a:t>
            </a:r>
          </a:p>
        </p:txBody>
      </p:sp>
      <p:sp>
        <p:nvSpPr>
          <p:cNvPr id="31747" name="Rectangle 3">
            <a:extLst>
              <a:ext uri="{FF2B5EF4-FFF2-40B4-BE49-F238E27FC236}">
                <a16:creationId xmlns:a16="http://schemas.microsoft.com/office/drawing/2014/main" id="{36B10390-2FBE-4EC8-B736-9E8E8CF7C5A7}"/>
              </a:ext>
            </a:extLst>
          </p:cNvPr>
          <p:cNvSpPr>
            <a:spLocks noGrp="1" noChangeArrowheads="1"/>
          </p:cNvSpPr>
          <p:nvPr>
            <p:ph type="body" idx="1"/>
          </p:nvPr>
        </p:nvSpPr>
        <p:spPr/>
        <p:txBody>
          <a:bodyPr/>
          <a:lstStyle/>
          <a:p>
            <a:pPr eaLnBrk="1" hangingPunct="1"/>
            <a:r>
              <a:rPr lang="en-US" altLang="en-US"/>
              <a:t>Put </a:t>
            </a:r>
            <a:r>
              <a:rPr lang="en-US" altLang="en-US" i="1"/>
              <a:t>n</a:t>
            </a:r>
            <a:r>
              <a:rPr lang="en-US" altLang="en-US"/>
              <a:t> queens on an </a:t>
            </a:r>
            <a:r>
              <a:rPr lang="en-US" altLang="en-US" i="1"/>
              <a:t>n </a:t>
            </a:r>
            <a:r>
              <a:rPr lang="en-US" altLang="en-US" i="1">
                <a:cs typeface="Arial" panose="020B0604020202020204" pitchFamily="34" charset="0"/>
              </a:rPr>
              <a:t>× </a:t>
            </a:r>
            <a:r>
              <a:rPr lang="en-US" altLang="en-US" i="1"/>
              <a:t>n</a:t>
            </a:r>
            <a:r>
              <a:rPr lang="en-US" altLang="en-US"/>
              <a:t> board with no two queens on the same row, column, or diagonal
</a:t>
            </a:r>
          </a:p>
        </p:txBody>
      </p:sp>
      <p:pic>
        <p:nvPicPr>
          <p:cNvPr id="31748" name="Picture 4" descr="4queens-sequence">
            <a:extLst>
              <a:ext uri="{FF2B5EF4-FFF2-40B4-BE49-F238E27FC236}">
                <a16:creationId xmlns:a16="http://schemas.microsoft.com/office/drawing/2014/main" id="{9A3CA67B-90DA-484F-B94C-04D73A692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05200"/>
            <a:ext cx="746760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67132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A34494CC-4594-4E37-A3FF-CE9C7EB97B40}"/>
              </a:ext>
            </a:extLst>
          </p:cNvPr>
          <p:cNvSpPr>
            <a:spLocks noGrp="1" noChangeArrowheads="1"/>
          </p:cNvSpPr>
          <p:nvPr>
            <p:ph type="title"/>
          </p:nvPr>
        </p:nvSpPr>
        <p:spPr/>
        <p:txBody>
          <a:bodyPr/>
          <a:lstStyle/>
          <a:p>
            <a:pPr eaLnBrk="1" hangingPunct="1"/>
            <a:r>
              <a:rPr lang="en-US" altLang="en-US"/>
              <a:t>Hill-climbing search</a:t>
            </a:r>
          </a:p>
        </p:txBody>
      </p:sp>
      <p:sp>
        <p:nvSpPr>
          <p:cNvPr id="32771" name="Rectangle 3">
            <a:extLst>
              <a:ext uri="{FF2B5EF4-FFF2-40B4-BE49-F238E27FC236}">
                <a16:creationId xmlns:a16="http://schemas.microsoft.com/office/drawing/2014/main" id="{0053E6AA-1878-4CB0-B4EF-D5C44F2A89F5}"/>
              </a:ext>
            </a:extLst>
          </p:cNvPr>
          <p:cNvSpPr>
            <a:spLocks noGrp="1" noChangeArrowheads="1"/>
          </p:cNvSpPr>
          <p:nvPr>
            <p:ph type="body" idx="1"/>
          </p:nvPr>
        </p:nvSpPr>
        <p:spPr/>
        <p:txBody>
          <a:bodyPr/>
          <a:lstStyle/>
          <a:p>
            <a:pPr eaLnBrk="1" hangingPunct="1"/>
            <a:r>
              <a:rPr lang="en-US" altLang="en-US"/>
              <a:t>"Like climbing Everest in thick fog with amnesia"
</a:t>
            </a:r>
          </a:p>
          <a:p>
            <a:pPr eaLnBrk="1" hangingPunct="1"/>
            <a:endParaRPr lang="en-US" altLang="en-US"/>
          </a:p>
        </p:txBody>
      </p:sp>
      <p:pic>
        <p:nvPicPr>
          <p:cNvPr id="32772" name="Picture 4">
            <a:extLst>
              <a:ext uri="{FF2B5EF4-FFF2-40B4-BE49-F238E27FC236}">
                <a16:creationId xmlns:a16="http://schemas.microsoft.com/office/drawing/2014/main" id="{F3158601-0C50-42A7-A705-DDCC897385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969" t="27083" r="13281" b="36459"/>
          <a:stretch>
            <a:fillRect/>
          </a:stretch>
        </p:blipFill>
        <p:spPr bwMode="auto">
          <a:xfrm>
            <a:off x="838200" y="2743200"/>
            <a:ext cx="7620000" cy="303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63635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F9D7E54-71CD-47CF-8B7B-08F28B0625D1}"/>
              </a:ext>
            </a:extLst>
          </p:cNvPr>
          <p:cNvSpPr>
            <a:spLocks noGrp="1" noChangeArrowheads="1"/>
          </p:cNvSpPr>
          <p:nvPr>
            <p:ph type="title"/>
          </p:nvPr>
        </p:nvSpPr>
        <p:spPr/>
        <p:txBody>
          <a:bodyPr/>
          <a:lstStyle/>
          <a:p>
            <a:pPr eaLnBrk="1" hangingPunct="1"/>
            <a:r>
              <a:rPr lang="en-US" altLang="en-US"/>
              <a:t>Hill-climbing search</a:t>
            </a:r>
          </a:p>
        </p:txBody>
      </p:sp>
      <p:sp>
        <p:nvSpPr>
          <p:cNvPr id="33795" name="Rectangle 3">
            <a:extLst>
              <a:ext uri="{FF2B5EF4-FFF2-40B4-BE49-F238E27FC236}">
                <a16:creationId xmlns:a16="http://schemas.microsoft.com/office/drawing/2014/main" id="{5FB5D7EE-0C3D-44A8-94C4-92F5750781E0}"/>
              </a:ext>
            </a:extLst>
          </p:cNvPr>
          <p:cNvSpPr>
            <a:spLocks noGrp="1" noChangeArrowheads="1"/>
          </p:cNvSpPr>
          <p:nvPr>
            <p:ph type="body" idx="1"/>
          </p:nvPr>
        </p:nvSpPr>
        <p:spPr/>
        <p:txBody>
          <a:bodyPr/>
          <a:lstStyle/>
          <a:p>
            <a:pPr eaLnBrk="1" hangingPunct="1"/>
            <a:r>
              <a:rPr lang="en-US" altLang="en-US"/>
              <a:t>Problem: depending on initial state, can get stuck in local maxima
</a:t>
            </a:r>
          </a:p>
          <a:p>
            <a:pPr eaLnBrk="1" hangingPunct="1"/>
            <a:endParaRPr lang="en-US" altLang="en-US"/>
          </a:p>
        </p:txBody>
      </p:sp>
      <p:pic>
        <p:nvPicPr>
          <p:cNvPr id="33796" name="Picture 4" descr="hill-climbing">
            <a:extLst>
              <a:ext uri="{FF2B5EF4-FFF2-40B4-BE49-F238E27FC236}">
                <a16:creationId xmlns:a16="http://schemas.microsoft.com/office/drawing/2014/main" id="{5F18D333-705F-4764-AADF-300DE5D8F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743200"/>
            <a:ext cx="6934200"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674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Approaches</a:t>
            </a:r>
          </a:p>
        </p:txBody>
      </p:sp>
      <p:sp>
        <p:nvSpPr>
          <p:cNvPr id="6" name="Subtitle 5">
            <a:extLst>
              <a:ext uri="{FF2B5EF4-FFF2-40B4-BE49-F238E27FC236}">
                <a16:creationId xmlns:a16="http://schemas.microsoft.com/office/drawing/2014/main" id="{79ED0267-E29A-4837-8269-B8D2041A4C51}"/>
              </a:ext>
            </a:extLst>
          </p:cNvPr>
          <p:cNvSpPr>
            <a:spLocks noGrp="1"/>
          </p:cNvSpPr>
          <p:nvPr>
            <p:ph type="subTitle" idx="1"/>
          </p:nvPr>
        </p:nvSpPr>
        <p:spPr/>
        <p:txBody>
          <a:bodyPr/>
          <a:lstStyle/>
          <a:p>
            <a:r>
              <a:rPr lang="en-US" dirty="0"/>
              <a:t>Cognitive Science : Think Humanly</a:t>
            </a:r>
          </a:p>
        </p:txBody>
      </p:sp>
      <p:pic>
        <p:nvPicPr>
          <p:cNvPr id="5" name="Picture 4">
            <a:extLst>
              <a:ext uri="{FF2B5EF4-FFF2-40B4-BE49-F238E27FC236}">
                <a16:creationId xmlns:a16="http://schemas.microsoft.com/office/drawing/2014/main" id="{31E1EF51-EE88-4971-B763-8C14E75A1EC3}"/>
              </a:ext>
            </a:extLst>
          </p:cNvPr>
          <p:cNvPicPr>
            <a:picLocks noChangeAspect="1"/>
          </p:cNvPicPr>
          <p:nvPr/>
        </p:nvPicPr>
        <p:blipFill>
          <a:blip r:embed="rId2"/>
          <a:stretch>
            <a:fillRect/>
          </a:stretch>
        </p:blipFill>
        <p:spPr>
          <a:xfrm>
            <a:off x="295422" y="2206164"/>
            <a:ext cx="8848578" cy="4461921"/>
          </a:xfrm>
          <a:prstGeom prst="rect">
            <a:avLst/>
          </a:prstGeom>
        </p:spPr>
      </p:pic>
    </p:spTree>
    <p:extLst>
      <p:ext uri="{BB962C8B-B14F-4D97-AF65-F5344CB8AC3E}">
        <p14:creationId xmlns:p14="http://schemas.microsoft.com/office/powerpoint/2010/main" val="2161326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8C9BF612-6DDB-4891-93DC-EFD752F817E9}"/>
              </a:ext>
            </a:extLst>
          </p:cNvPr>
          <p:cNvSpPr>
            <a:spLocks noGrp="1" noChangeArrowheads="1"/>
          </p:cNvSpPr>
          <p:nvPr>
            <p:ph type="title"/>
          </p:nvPr>
        </p:nvSpPr>
        <p:spPr/>
        <p:txBody>
          <a:bodyPr/>
          <a:lstStyle/>
          <a:p>
            <a:pPr eaLnBrk="1" hangingPunct="1"/>
            <a:r>
              <a:rPr lang="en-US" altLang="en-US" sz="3600"/>
              <a:t>Hill-climbing search: 8-queens problem</a:t>
            </a:r>
          </a:p>
        </p:txBody>
      </p:sp>
      <p:sp>
        <p:nvSpPr>
          <p:cNvPr id="34819" name="Rectangle 3">
            <a:extLst>
              <a:ext uri="{FF2B5EF4-FFF2-40B4-BE49-F238E27FC236}">
                <a16:creationId xmlns:a16="http://schemas.microsoft.com/office/drawing/2014/main" id="{709E3600-DDB0-4F58-991E-2EE0873AA885}"/>
              </a:ext>
            </a:extLst>
          </p:cNvPr>
          <p:cNvSpPr>
            <a:spLocks noGrp="1" noChangeArrowheads="1"/>
          </p:cNvSpPr>
          <p:nvPr>
            <p:ph type="body" idx="1"/>
          </p:nvPr>
        </p:nvSpPr>
        <p:spPr>
          <a:xfrm>
            <a:off x="457200" y="5433884"/>
            <a:ext cx="8229600" cy="1325563"/>
          </a:xfrm>
        </p:spPr>
        <p:txBody>
          <a:bodyPr>
            <a:normAutofit fontScale="55000" lnSpcReduction="20000"/>
          </a:bodyPr>
          <a:lstStyle/>
          <a:p>
            <a:pPr eaLnBrk="1" hangingPunct="1">
              <a:lnSpc>
                <a:spcPct val="80000"/>
              </a:lnSpc>
            </a:pPr>
            <a:endParaRPr lang="en-US" altLang="en-US" sz="2800"/>
          </a:p>
          <a:p>
            <a:pPr eaLnBrk="1" hangingPunct="1">
              <a:lnSpc>
                <a:spcPct val="80000"/>
              </a:lnSpc>
            </a:pPr>
            <a:r>
              <a:rPr lang="en-US" altLang="en-US" sz="1800" i="1"/>
              <a:t>h</a:t>
            </a:r>
            <a:r>
              <a:rPr lang="en-US" altLang="en-US" sz="1800"/>
              <a:t> = number of pairs of queens that are attacking each other, either directly or indirectly </a:t>
            </a:r>
          </a:p>
          <a:p>
            <a:pPr eaLnBrk="1" hangingPunct="1">
              <a:lnSpc>
                <a:spcPct val="80000"/>
              </a:lnSpc>
            </a:pPr>
            <a:r>
              <a:rPr lang="en-US" altLang="en-US" sz="1800" i="1"/>
              <a:t>h = 17</a:t>
            </a:r>
            <a:r>
              <a:rPr lang="en-US" altLang="en-US" sz="1800"/>
              <a:t> for the above state
</a:t>
            </a:r>
          </a:p>
        </p:txBody>
      </p:sp>
      <p:pic>
        <p:nvPicPr>
          <p:cNvPr id="34820" name="Picture 5" descr="8queens-successors">
            <a:extLst>
              <a:ext uri="{FF2B5EF4-FFF2-40B4-BE49-F238E27FC236}">
                <a16:creationId xmlns:a16="http://schemas.microsoft.com/office/drawing/2014/main" id="{2D86111D-D8D5-4041-AD20-78D4593B6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794" y="1687794"/>
            <a:ext cx="3733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67049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E4285E7A-6E8A-4D96-8976-F94556D22775}"/>
              </a:ext>
            </a:extLst>
          </p:cNvPr>
          <p:cNvSpPr>
            <a:spLocks noGrp="1" noChangeArrowheads="1"/>
          </p:cNvSpPr>
          <p:nvPr>
            <p:ph type="title"/>
          </p:nvPr>
        </p:nvSpPr>
        <p:spPr/>
        <p:txBody>
          <a:bodyPr/>
          <a:lstStyle/>
          <a:p>
            <a:pPr eaLnBrk="1" hangingPunct="1"/>
            <a:r>
              <a:rPr lang="en-US" altLang="en-US" sz="3600"/>
              <a:t>Hill-climbing search: 8-queens problem</a:t>
            </a:r>
          </a:p>
        </p:txBody>
      </p:sp>
      <p:pic>
        <p:nvPicPr>
          <p:cNvPr id="35843" name="Picture 4" descr="8queens-local-minimum">
            <a:extLst>
              <a:ext uri="{FF2B5EF4-FFF2-40B4-BE49-F238E27FC236}">
                <a16:creationId xmlns:a16="http://schemas.microsoft.com/office/drawing/2014/main" id="{ADE3602E-8949-4AE6-9399-0ACC197415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295400"/>
            <a:ext cx="3733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6">
            <a:extLst>
              <a:ext uri="{FF2B5EF4-FFF2-40B4-BE49-F238E27FC236}">
                <a16:creationId xmlns:a16="http://schemas.microsoft.com/office/drawing/2014/main" id="{AACE45E4-CF8D-4A2C-9A29-6B4726440534}"/>
              </a:ext>
            </a:extLst>
          </p:cNvPr>
          <p:cNvSpPr>
            <a:spLocks noChangeArrowheads="1"/>
          </p:cNvSpPr>
          <p:nvPr/>
        </p:nvSpPr>
        <p:spPr bwMode="auto">
          <a:xfrm>
            <a:off x="457200" y="4800600"/>
            <a:ext cx="8229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pPr>
            <a:endParaRPr lang="en-US" altLang="en-US" sz="2800"/>
          </a:p>
          <a:p>
            <a:pPr eaLnBrk="1" hangingPunct="1"/>
            <a:r>
              <a:rPr lang="en-US" altLang="en-US"/>
              <a:t>A local minimum with </a:t>
            </a:r>
            <a:r>
              <a:rPr lang="en-US" altLang="en-US" i="1"/>
              <a:t>h = 1</a:t>
            </a:r>
            <a:r>
              <a:rPr lang="en-US" altLang="en-US"/>
              <a:t>
</a:t>
            </a:r>
          </a:p>
        </p:txBody>
      </p:sp>
    </p:spTree>
    <p:extLst>
      <p:ext uri="{BB962C8B-B14F-4D97-AF65-F5344CB8AC3E}">
        <p14:creationId xmlns:p14="http://schemas.microsoft.com/office/powerpoint/2010/main" val="34961972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a:extLst>
              <a:ext uri="{FF2B5EF4-FFF2-40B4-BE49-F238E27FC236}">
                <a16:creationId xmlns:a16="http://schemas.microsoft.com/office/drawing/2014/main" id="{2FFC7419-1ADD-4EEC-8D38-01BDEAA6E63D}"/>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122</a:t>
            </a:fld>
            <a:endParaRPr lang="en-GB" altLang="en-US" sz="1400" b="0">
              <a:latin typeface="Times New Roman" panose="02020603050405020304" pitchFamily="18" charset="0"/>
            </a:endParaRPr>
          </a:p>
        </p:txBody>
      </p:sp>
      <p:sp>
        <p:nvSpPr>
          <p:cNvPr id="4099" name="Text Box 6">
            <a:extLst>
              <a:ext uri="{FF2B5EF4-FFF2-40B4-BE49-F238E27FC236}">
                <a16:creationId xmlns:a16="http://schemas.microsoft.com/office/drawing/2014/main" id="{A522A750-DF70-4C85-9202-06F4ADBF5EA9}"/>
              </a:ext>
            </a:extLst>
          </p:cNvPr>
          <p:cNvSpPr txBox="1">
            <a:spLocks noChangeArrowheads="1"/>
          </p:cNvSpPr>
          <p:nvPr/>
        </p:nvSpPr>
        <p:spPr bwMode="auto">
          <a:xfrm>
            <a:off x="2057400" y="369888"/>
            <a:ext cx="6553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a:t>AI - HEURISTIC SEARCH</a:t>
            </a:r>
          </a:p>
        </p:txBody>
      </p:sp>
      <p:sp>
        <p:nvSpPr>
          <p:cNvPr id="4100" name="Rectangle 1">
            <a:extLst>
              <a:ext uri="{FF2B5EF4-FFF2-40B4-BE49-F238E27FC236}">
                <a16:creationId xmlns:a16="http://schemas.microsoft.com/office/drawing/2014/main" id="{B6A288B4-D391-451F-A0AF-0A1025CB7601}"/>
              </a:ext>
            </a:extLst>
          </p:cNvPr>
          <p:cNvSpPr>
            <a:spLocks noChangeArrowheads="1"/>
          </p:cNvSpPr>
          <p:nvPr/>
        </p:nvSpPr>
        <p:spPr bwMode="auto">
          <a:xfrm>
            <a:off x="228600" y="1412875"/>
            <a:ext cx="84582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buFont typeface="Wingdings" panose="05000000000000000000" pitchFamily="2" charset="2"/>
              <a:buChar char="v"/>
            </a:pPr>
            <a:r>
              <a:rPr lang="en-US" altLang="en-US" sz="2800">
                <a:solidFill>
                  <a:srgbClr val="202124"/>
                </a:solidFill>
                <a:latin typeface="Arial" panose="020B0604020202020204" pitchFamily="34" charset="0"/>
              </a:rPr>
              <a:t>Heuristic search</a:t>
            </a:r>
            <a:r>
              <a:rPr lang="en-US" altLang="en-US" sz="2800" b="0">
                <a:solidFill>
                  <a:srgbClr val="202124"/>
                </a:solidFill>
                <a:latin typeface="Arial" panose="020B0604020202020204" pitchFamily="34" charset="0"/>
              </a:rPr>
              <a:t> refers to a </a:t>
            </a:r>
            <a:r>
              <a:rPr lang="en-US" altLang="en-US" sz="2800">
                <a:solidFill>
                  <a:srgbClr val="202124"/>
                </a:solidFill>
                <a:latin typeface="Arial" panose="020B0604020202020204" pitchFamily="34" charset="0"/>
              </a:rPr>
              <a:t>search</a:t>
            </a:r>
            <a:r>
              <a:rPr lang="en-US" altLang="en-US" sz="2800" b="0">
                <a:solidFill>
                  <a:srgbClr val="202124"/>
                </a:solidFill>
                <a:latin typeface="Arial" panose="020B0604020202020204" pitchFamily="34" charset="0"/>
              </a:rPr>
              <a:t> strategy that attempts to optimize a problem by iteratively improving the solution based on a given </a:t>
            </a:r>
            <a:r>
              <a:rPr lang="en-US" altLang="en-US" sz="2800">
                <a:solidFill>
                  <a:srgbClr val="202124"/>
                </a:solidFill>
                <a:latin typeface="Arial" panose="020B0604020202020204" pitchFamily="34" charset="0"/>
              </a:rPr>
              <a:t>heuristic</a:t>
            </a:r>
            <a:r>
              <a:rPr lang="en-US" altLang="en-US" sz="2800" b="0">
                <a:solidFill>
                  <a:srgbClr val="202124"/>
                </a:solidFill>
                <a:latin typeface="Arial" panose="020B0604020202020204" pitchFamily="34" charset="0"/>
              </a:rPr>
              <a:t> function or a cost measure.</a:t>
            </a:r>
            <a:endParaRPr lang="en-US" altLang="en-US" sz="2800"/>
          </a:p>
        </p:txBody>
      </p:sp>
      <p:sp>
        <p:nvSpPr>
          <p:cNvPr id="3" name="Rectangle 2">
            <a:extLst>
              <a:ext uri="{FF2B5EF4-FFF2-40B4-BE49-F238E27FC236}">
                <a16:creationId xmlns:a16="http://schemas.microsoft.com/office/drawing/2014/main" id="{F0CE72EE-F75F-4607-9D55-4A50AD8AF3BB}"/>
              </a:ext>
            </a:extLst>
          </p:cNvPr>
          <p:cNvSpPr/>
          <p:nvPr/>
        </p:nvSpPr>
        <p:spPr>
          <a:xfrm>
            <a:off x="228600" y="3535363"/>
            <a:ext cx="8686800" cy="3108325"/>
          </a:xfrm>
          <a:prstGeom prst="rect">
            <a:avLst/>
          </a:prstGeom>
        </p:spPr>
        <p:txBody>
          <a:bodyPr>
            <a:spAutoFit/>
          </a:bodyPr>
          <a:lstStyle/>
          <a:p>
            <a:pPr marL="457200" indent="-457200">
              <a:buFont typeface="Wingdings" panose="05000000000000000000" pitchFamily="2" charset="2"/>
              <a:buChar char="v"/>
              <a:defRPr/>
            </a:pPr>
            <a:r>
              <a:rPr lang="en-US" sz="2800" b="0" dirty="0">
                <a:solidFill>
                  <a:srgbClr val="444444"/>
                </a:solidFill>
                <a:latin typeface="Georgia" panose="02040502050405020303" pitchFamily="18" charset="0"/>
              </a:rPr>
              <a:t>A Heuristic is a technique to solve a problem faster than classic methods, or to find an approximate solution when classic methods cannot. </a:t>
            </a:r>
          </a:p>
          <a:p>
            <a:pPr>
              <a:defRPr/>
            </a:pPr>
            <a:endParaRPr lang="en-US" sz="2800" b="0" dirty="0">
              <a:solidFill>
                <a:srgbClr val="444444"/>
              </a:solidFill>
              <a:latin typeface="Georgia" panose="02040502050405020303" pitchFamily="18" charset="0"/>
            </a:endParaRPr>
          </a:p>
          <a:p>
            <a:pPr marL="457200" indent="-457200">
              <a:buFont typeface="Wingdings" panose="05000000000000000000" pitchFamily="2" charset="2"/>
              <a:buChar char="v"/>
              <a:defRPr/>
            </a:pPr>
            <a:r>
              <a:rPr lang="en-US" sz="2800" b="0" dirty="0">
                <a:solidFill>
                  <a:srgbClr val="444444"/>
                </a:solidFill>
                <a:latin typeface="Georgia" panose="02040502050405020303" pitchFamily="18" charset="0"/>
              </a:rPr>
              <a:t>This is a kind of a shortcut as we often trade one of optimality, completeness, accuracy, or precision for speed. </a:t>
            </a:r>
            <a:endParaRPr lang="en-US" sz="2800" dirty="0"/>
          </a:p>
        </p:txBody>
      </p:sp>
    </p:spTree>
    <p:extLst>
      <p:ext uri="{BB962C8B-B14F-4D97-AF65-F5344CB8AC3E}">
        <p14:creationId xmlns:p14="http://schemas.microsoft.com/office/powerpoint/2010/main" val="274742470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a:extLst>
              <a:ext uri="{FF2B5EF4-FFF2-40B4-BE49-F238E27FC236}">
                <a16:creationId xmlns:a16="http://schemas.microsoft.com/office/drawing/2014/main" id="{27F5082B-55EE-49C6-9124-CAA3792830BF}"/>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123</a:t>
            </a:fld>
            <a:endParaRPr lang="en-GB" altLang="en-US" sz="1400" b="0">
              <a:latin typeface="Times New Roman" panose="02020603050405020304" pitchFamily="18" charset="0"/>
            </a:endParaRPr>
          </a:p>
        </p:txBody>
      </p:sp>
      <p:pic>
        <p:nvPicPr>
          <p:cNvPr id="5123" name="Picture 3">
            <a:extLst>
              <a:ext uri="{FF2B5EF4-FFF2-40B4-BE49-F238E27FC236}">
                <a16:creationId xmlns:a16="http://schemas.microsoft.com/office/drawing/2014/main" id="{3A64514E-F268-456B-95BD-B138A114A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88" y="1166813"/>
            <a:ext cx="69056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a:extLst>
              <a:ext uri="{FF2B5EF4-FFF2-40B4-BE49-F238E27FC236}">
                <a16:creationId xmlns:a16="http://schemas.microsoft.com/office/drawing/2014/main" id="{04A06CAE-B519-44D3-B6CB-8D3AFFB60F0A}"/>
              </a:ext>
            </a:extLst>
          </p:cNvPr>
          <p:cNvSpPr txBox="1">
            <a:spLocks noChangeArrowheads="1"/>
          </p:cNvSpPr>
          <p:nvPr/>
        </p:nvSpPr>
        <p:spPr bwMode="auto">
          <a:xfrm>
            <a:off x="381000" y="381000"/>
            <a:ext cx="845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4.1	First three levels of the tic-tac-toe state space reduced by symmetry</a:t>
            </a:r>
          </a:p>
        </p:txBody>
      </p:sp>
    </p:spTree>
    <p:extLst>
      <p:ext uri="{BB962C8B-B14F-4D97-AF65-F5344CB8AC3E}">
        <p14:creationId xmlns:p14="http://schemas.microsoft.com/office/powerpoint/2010/main" val="10120988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a:extLst>
              <a:ext uri="{FF2B5EF4-FFF2-40B4-BE49-F238E27FC236}">
                <a16:creationId xmlns:a16="http://schemas.microsoft.com/office/drawing/2014/main" id="{EC31959D-4969-4212-937A-F56624498EE2}"/>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124</a:t>
            </a:fld>
            <a:endParaRPr lang="en-GB" altLang="en-US" sz="1400" b="0">
              <a:latin typeface="Times New Roman" panose="02020603050405020304" pitchFamily="18" charset="0"/>
            </a:endParaRPr>
          </a:p>
        </p:txBody>
      </p:sp>
      <p:pic>
        <p:nvPicPr>
          <p:cNvPr id="7171" name="Picture 3">
            <a:extLst>
              <a:ext uri="{FF2B5EF4-FFF2-40B4-BE49-F238E27FC236}">
                <a16:creationId xmlns:a16="http://schemas.microsoft.com/office/drawing/2014/main" id="{5E336D16-4DD6-49E6-B76C-168C39580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981200"/>
            <a:ext cx="7153275"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4">
            <a:extLst>
              <a:ext uri="{FF2B5EF4-FFF2-40B4-BE49-F238E27FC236}">
                <a16:creationId xmlns:a16="http://schemas.microsoft.com/office/drawing/2014/main" id="{854CBFD6-7A37-4FA1-BA32-2CC199429508}"/>
              </a:ext>
            </a:extLst>
          </p:cNvPr>
          <p:cNvSpPr txBox="1">
            <a:spLocks noChangeArrowheads="1"/>
          </p:cNvSpPr>
          <p:nvPr/>
        </p:nvSpPr>
        <p:spPr bwMode="auto">
          <a:xfrm>
            <a:off x="457200" y="457200"/>
            <a:ext cx="830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4.2	The “most wins” heuristic applied to the first children in tic-tac-toe.</a:t>
            </a:r>
          </a:p>
        </p:txBody>
      </p:sp>
    </p:spTree>
    <p:extLst>
      <p:ext uri="{BB962C8B-B14F-4D97-AF65-F5344CB8AC3E}">
        <p14:creationId xmlns:p14="http://schemas.microsoft.com/office/powerpoint/2010/main" val="42478226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a:extLst>
              <a:ext uri="{FF2B5EF4-FFF2-40B4-BE49-F238E27FC236}">
                <a16:creationId xmlns:a16="http://schemas.microsoft.com/office/drawing/2014/main" id="{D02B549E-2839-4A53-946D-AC294807013D}"/>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125</a:t>
            </a:fld>
            <a:endParaRPr lang="en-GB" altLang="en-US" sz="1400" b="0">
              <a:latin typeface="Times New Roman" panose="02020603050405020304" pitchFamily="18" charset="0"/>
            </a:endParaRPr>
          </a:p>
        </p:txBody>
      </p:sp>
      <p:pic>
        <p:nvPicPr>
          <p:cNvPr id="9219" name="Picture 3">
            <a:extLst>
              <a:ext uri="{FF2B5EF4-FFF2-40B4-BE49-F238E27FC236}">
                <a16:creationId xmlns:a16="http://schemas.microsoft.com/office/drawing/2014/main" id="{42FEE0A1-A7AD-4EE2-8A84-253611A18B00}"/>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81200" y="914400"/>
            <a:ext cx="5329238"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 Box 4">
            <a:extLst>
              <a:ext uri="{FF2B5EF4-FFF2-40B4-BE49-F238E27FC236}">
                <a16:creationId xmlns:a16="http://schemas.microsoft.com/office/drawing/2014/main" id="{1C7D80C7-0867-4278-B200-87E407F2F12F}"/>
              </a:ext>
            </a:extLst>
          </p:cNvPr>
          <p:cNvSpPr txBox="1">
            <a:spLocks noChangeArrowheads="1"/>
          </p:cNvSpPr>
          <p:nvPr/>
        </p:nvSpPr>
        <p:spPr bwMode="auto">
          <a:xfrm>
            <a:off x="609600" y="457200"/>
            <a:ext cx="815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4.3	Heuristically reduced state space for tic-tac-toe.</a:t>
            </a:r>
          </a:p>
        </p:txBody>
      </p:sp>
      <p:sp>
        <p:nvSpPr>
          <p:cNvPr id="9221" name="Text Box 5">
            <a:extLst>
              <a:ext uri="{FF2B5EF4-FFF2-40B4-BE49-F238E27FC236}">
                <a16:creationId xmlns:a16="http://schemas.microsoft.com/office/drawing/2014/main" id="{B1E33C2A-237D-4163-A830-F1A658221D31}"/>
              </a:ext>
            </a:extLst>
          </p:cNvPr>
          <p:cNvSpPr txBox="1">
            <a:spLocks noChangeArrowheads="1"/>
          </p:cNvSpPr>
          <p:nvPr/>
        </p:nvSpPr>
        <p:spPr bwMode="auto">
          <a:xfrm>
            <a:off x="8382000" y="6583363"/>
            <a:ext cx="762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1200"/>
              <a:t>4</a:t>
            </a:r>
          </a:p>
        </p:txBody>
      </p:sp>
    </p:spTree>
    <p:extLst>
      <p:ext uri="{BB962C8B-B14F-4D97-AF65-F5344CB8AC3E}">
        <p14:creationId xmlns:p14="http://schemas.microsoft.com/office/powerpoint/2010/main" val="1414829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a:extLst>
              <a:ext uri="{FF2B5EF4-FFF2-40B4-BE49-F238E27FC236}">
                <a16:creationId xmlns:a16="http://schemas.microsoft.com/office/drawing/2014/main" id="{792E8EB5-D40B-4FEB-837C-63372AD72EF2}"/>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126</a:t>
            </a:fld>
            <a:endParaRPr lang="en-GB" altLang="en-US" sz="1400" b="0">
              <a:latin typeface="Times New Roman" panose="02020603050405020304" pitchFamily="18" charset="0"/>
            </a:endParaRPr>
          </a:p>
        </p:txBody>
      </p:sp>
      <p:pic>
        <p:nvPicPr>
          <p:cNvPr id="11267" name="Picture 1027">
            <a:extLst>
              <a:ext uri="{FF2B5EF4-FFF2-40B4-BE49-F238E27FC236}">
                <a16:creationId xmlns:a16="http://schemas.microsoft.com/office/drawing/2014/main" id="{E318519A-B089-480C-B471-FF1D0B63E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066800"/>
            <a:ext cx="5486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1028">
            <a:extLst>
              <a:ext uri="{FF2B5EF4-FFF2-40B4-BE49-F238E27FC236}">
                <a16:creationId xmlns:a16="http://schemas.microsoft.com/office/drawing/2014/main" id="{D3DA4A78-6FCD-424D-996A-995BA4DF2ECD}"/>
              </a:ext>
            </a:extLst>
          </p:cNvPr>
          <p:cNvSpPr txBox="1">
            <a:spLocks noChangeArrowheads="1"/>
          </p:cNvSpPr>
          <p:nvPr/>
        </p:nvSpPr>
        <p:spPr bwMode="auto">
          <a:xfrm>
            <a:off x="533400" y="457200"/>
            <a:ext cx="815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4.12	The start state, first moves, and goal state for an example-8 puzzle.</a:t>
            </a:r>
          </a:p>
        </p:txBody>
      </p:sp>
    </p:spTree>
    <p:extLst>
      <p:ext uri="{BB962C8B-B14F-4D97-AF65-F5344CB8AC3E}">
        <p14:creationId xmlns:p14="http://schemas.microsoft.com/office/powerpoint/2010/main" val="17819834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a:extLst>
              <a:ext uri="{FF2B5EF4-FFF2-40B4-BE49-F238E27FC236}">
                <a16:creationId xmlns:a16="http://schemas.microsoft.com/office/drawing/2014/main" id="{BDE805DA-B51A-464E-B96D-85EE6671AB6B}"/>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127</a:t>
            </a:fld>
            <a:endParaRPr lang="en-GB" altLang="en-US" sz="1400" b="0">
              <a:latin typeface="Times New Roman" panose="02020603050405020304" pitchFamily="18" charset="0"/>
            </a:endParaRPr>
          </a:p>
        </p:txBody>
      </p:sp>
      <p:pic>
        <p:nvPicPr>
          <p:cNvPr id="13315" name="Picture 1027">
            <a:extLst>
              <a:ext uri="{FF2B5EF4-FFF2-40B4-BE49-F238E27FC236}">
                <a16:creationId xmlns:a16="http://schemas.microsoft.com/office/drawing/2014/main" id="{8AD658F8-2ED8-43A7-944A-59A79E5DC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388" y="1343025"/>
            <a:ext cx="675322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 Box 1028">
            <a:extLst>
              <a:ext uri="{FF2B5EF4-FFF2-40B4-BE49-F238E27FC236}">
                <a16:creationId xmlns:a16="http://schemas.microsoft.com/office/drawing/2014/main" id="{24519394-079A-4721-B7D3-C27145548328}"/>
              </a:ext>
            </a:extLst>
          </p:cNvPr>
          <p:cNvSpPr txBox="1">
            <a:spLocks noChangeArrowheads="1"/>
          </p:cNvSpPr>
          <p:nvPr/>
        </p:nvSpPr>
        <p:spPr bwMode="auto">
          <a:xfrm>
            <a:off x="685800" y="609600"/>
            <a:ext cx="800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4.14	Three heuristics applied to states in the 8-puzzle.</a:t>
            </a:r>
          </a:p>
        </p:txBody>
      </p:sp>
    </p:spTree>
    <p:extLst>
      <p:ext uri="{BB962C8B-B14F-4D97-AF65-F5344CB8AC3E}">
        <p14:creationId xmlns:p14="http://schemas.microsoft.com/office/powerpoint/2010/main" val="15484346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a:extLst>
              <a:ext uri="{FF2B5EF4-FFF2-40B4-BE49-F238E27FC236}">
                <a16:creationId xmlns:a16="http://schemas.microsoft.com/office/drawing/2014/main" id="{F45C3BFC-BF4D-42BE-BBA0-CF2327F76461}"/>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128</a:t>
            </a:fld>
            <a:endParaRPr lang="en-GB" altLang="en-US" sz="1400" b="0">
              <a:latin typeface="Times New Roman" panose="02020603050405020304" pitchFamily="18" charset="0"/>
            </a:endParaRPr>
          </a:p>
        </p:txBody>
      </p:sp>
      <p:pic>
        <p:nvPicPr>
          <p:cNvPr id="15363" name="Picture 4">
            <a:extLst>
              <a:ext uri="{FF2B5EF4-FFF2-40B4-BE49-F238E27FC236}">
                <a16:creationId xmlns:a16="http://schemas.microsoft.com/office/drawing/2014/main" id="{38A20DB3-C305-41D2-9C1D-90A843D06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90600"/>
            <a:ext cx="6905625"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 Box 5">
            <a:extLst>
              <a:ext uri="{FF2B5EF4-FFF2-40B4-BE49-F238E27FC236}">
                <a16:creationId xmlns:a16="http://schemas.microsoft.com/office/drawing/2014/main" id="{2E2936F7-9F6C-4788-B3C5-BB1F4301E7AD}"/>
              </a:ext>
            </a:extLst>
          </p:cNvPr>
          <p:cNvSpPr txBox="1">
            <a:spLocks noChangeArrowheads="1"/>
          </p:cNvSpPr>
          <p:nvPr/>
        </p:nvSpPr>
        <p:spPr bwMode="auto">
          <a:xfrm>
            <a:off x="381000" y="304800"/>
            <a:ext cx="853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4.15	The heuristic f applied to states in the 8-puzzle.</a:t>
            </a:r>
          </a:p>
        </p:txBody>
      </p:sp>
    </p:spTree>
    <p:extLst>
      <p:ext uri="{BB962C8B-B14F-4D97-AF65-F5344CB8AC3E}">
        <p14:creationId xmlns:p14="http://schemas.microsoft.com/office/powerpoint/2010/main" val="63707297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a:extLst>
              <a:ext uri="{FF2B5EF4-FFF2-40B4-BE49-F238E27FC236}">
                <a16:creationId xmlns:a16="http://schemas.microsoft.com/office/drawing/2014/main" id="{207D3E86-FFB9-4815-AFFF-FCBBB38D948E}"/>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129</a:t>
            </a:fld>
            <a:endParaRPr lang="en-GB" altLang="en-US" sz="1400" b="0">
              <a:latin typeface="Times New Roman" panose="02020603050405020304" pitchFamily="18" charset="0"/>
            </a:endParaRPr>
          </a:p>
        </p:txBody>
      </p:sp>
      <p:pic>
        <p:nvPicPr>
          <p:cNvPr id="17411" name="Picture 3">
            <a:extLst>
              <a:ext uri="{FF2B5EF4-FFF2-40B4-BE49-F238E27FC236}">
                <a16:creationId xmlns:a16="http://schemas.microsoft.com/office/drawing/2014/main" id="{0CDE8120-435F-4DF4-8719-96363521E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066800"/>
            <a:ext cx="467677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ext Box 4">
            <a:extLst>
              <a:ext uri="{FF2B5EF4-FFF2-40B4-BE49-F238E27FC236}">
                <a16:creationId xmlns:a16="http://schemas.microsoft.com/office/drawing/2014/main" id="{12A956D6-2961-4D8B-B3A3-0ADE21F35CAE}"/>
              </a:ext>
            </a:extLst>
          </p:cNvPr>
          <p:cNvSpPr txBox="1">
            <a:spLocks noChangeArrowheads="1"/>
          </p:cNvSpPr>
          <p:nvPr/>
        </p:nvSpPr>
        <p:spPr bwMode="auto">
          <a:xfrm>
            <a:off x="609600" y="381000"/>
            <a:ext cx="7848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4.16	State space generated in heuristic search of the 8-puzzle graph.</a:t>
            </a:r>
          </a:p>
        </p:txBody>
      </p:sp>
    </p:spTree>
    <p:extLst>
      <p:ext uri="{BB962C8B-B14F-4D97-AF65-F5344CB8AC3E}">
        <p14:creationId xmlns:p14="http://schemas.microsoft.com/office/powerpoint/2010/main" val="3353263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Approaches</a:t>
            </a:r>
          </a:p>
        </p:txBody>
      </p:sp>
      <p:sp>
        <p:nvSpPr>
          <p:cNvPr id="6" name="Subtitle 5">
            <a:extLst>
              <a:ext uri="{FF2B5EF4-FFF2-40B4-BE49-F238E27FC236}">
                <a16:creationId xmlns:a16="http://schemas.microsoft.com/office/drawing/2014/main" id="{79ED0267-E29A-4837-8269-B8D2041A4C51}"/>
              </a:ext>
            </a:extLst>
          </p:cNvPr>
          <p:cNvSpPr>
            <a:spLocks noGrp="1"/>
          </p:cNvSpPr>
          <p:nvPr>
            <p:ph type="subTitle" idx="1"/>
          </p:nvPr>
        </p:nvSpPr>
        <p:spPr/>
        <p:txBody>
          <a:bodyPr/>
          <a:lstStyle/>
          <a:p>
            <a:r>
              <a:rPr lang="en-US" dirty="0"/>
              <a:t>Laws of Thought: Think Rationally</a:t>
            </a:r>
          </a:p>
        </p:txBody>
      </p:sp>
      <p:pic>
        <p:nvPicPr>
          <p:cNvPr id="3" name="Picture 2">
            <a:extLst>
              <a:ext uri="{FF2B5EF4-FFF2-40B4-BE49-F238E27FC236}">
                <a16:creationId xmlns:a16="http://schemas.microsoft.com/office/drawing/2014/main" id="{1E8035C9-7691-49C5-B1D3-B54AD0D2A8C8}"/>
              </a:ext>
            </a:extLst>
          </p:cNvPr>
          <p:cNvPicPr>
            <a:picLocks noChangeAspect="1"/>
          </p:cNvPicPr>
          <p:nvPr/>
        </p:nvPicPr>
        <p:blipFill>
          <a:blip r:embed="rId2"/>
          <a:stretch>
            <a:fillRect/>
          </a:stretch>
        </p:blipFill>
        <p:spPr>
          <a:xfrm>
            <a:off x="267286" y="2017058"/>
            <a:ext cx="8876714" cy="4840942"/>
          </a:xfrm>
          <a:prstGeom prst="rect">
            <a:avLst/>
          </a:prstGeom>
        </p:spPr>
      </p:pic>
    </p:spTree>
    <p:extLst>
      <p:ext uri="{BB962C8B-B14F-4D97-AF65-F5344CB8AC3E}">
        <p14:creationId xmlns:p14="http://schemas.microsoft.com/office/powerpoint/2010/main" val="1204344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a:extLst>
              <a:ext uri="{FF2B5EF4-FFF2-40B4-BE49-F238E27FC236}">
                <a16:creationId xmlns:a16="http://schemas.microsoft.com/office/drawing/2014/main" id="{FE4B9D83-A4EF-4B25-BF4B-47D1F9947EB0}"/>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130</a:t>
            </a:fld>
            <a:endParaRPr lang="en-GB" altLang="en-US" sz="1400" b="0">
              <a:latin typeface="Times New Roman" panose="02020603050405020304" pitchFamily="18" charset="0"/>
            </a:endParaRPr>
          </a:p>
        </p:txBody>
      </p:sp>
      <p:pic>
        <p:nvPicPr>
          <p:cNvPr id="19459" name="Picture 3">
            <a:extLst>
              <a:ext uri="{FF2B5EF4-FFF2-40B4-BE49-F238E27FC236}">
                <a16:creationId xmlns:a16="http://schemas.microsoft.com/office/drawing/2014/main" id="{2BE05C37-3BDC-4E5A-A742-5FC373B8B5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5219700"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4">
            <a:extLst>
              <a:ext uri="{FF2B5EF4-FFF2-40B4-BE49-F238E27FC236}">
                <a16:creationId xmlns:a16="http://schemas.microsoft.com/office/drawing/2014/main" id="{0244A0E8-3F37-4B36-A272-0E620D3EFB2C}"/>
              </a:ext>
            </a:extLst>
          </p:cNvPr>
          <p:cNvSpPr txBox="1">
            <a:spLocks noChangeArrowheads="1"/>
          </p:cNvSpPr>
          <p:nvPr/>
        </p:nvSpPr>
        <p:spPr bwMode="auto">
          <a:xfrm>
            <a:off x="533400" y="304800"/>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4.17	Open and closed as they appear after the 3rd iteration of heuristic 	search</a:t>
            </a:r>
          </a:p>
        </p:txBody>
      </p:sp>
      <p:sp>
        <p:nvSpPr>
          <p:cNvPr id="19461" name="Text Box 5">
            <a:extLst>
              <a:ext uri="{FF2B5EF4-FFF2-40B4-BE49-F238E27FC236}">
                <a16:creationId xmlns:a16="http://schemas.microsoft.com/office/drawing/2014/main" id="{6F7A82A8-0466-4DAB-A9A6-FCB3D9C72BAF}"/>
              </a:ext>
            </a:extLst>
          </p:cNvPr>
          <p:cNvSpPr txBox="1">
            <a:spLocks noChangeArrowheads="1"/>
          </p:cNvSpPr>
          <p:nvPr/>
        </p:nvSpPr>
        <p:spPr bwMode="auto">
          <a:xfrm>
            <a:off x="8382000" y="6583363"/>
            <a:ext cx="762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endParaRPr lang="en-US" altLang="en-US" sz="1200"/>
          </a:p>
        </p:txBody>
      </p:sp>
    </p:spTree>
    <p:extLst>
      <p:ext uri="{BB962C8B-B14F-4D97-AF65-F5344CB8AC3E}">
        <p14:creationId xmlns:p14="http://schemas.microsoft.com/office/powerpoint/2010/main" val="25618320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a:extLst>
              <a:ext uri="{FF2B5EF4-FFF2-40B4-BE49-F238E27FC236}">
                <a16:creationId xmlns:a16="http://schemas.microsoft.com/office/drawing/2014/main" id="{CA2A546C-2D7F-4DB8-BC12-F9CA8B0D2EC1}"/>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131</a:t>
            </a:fld>
            <a:endParaRPr lang="en-GB" altLang="en-US" sz="1400" b="0">
              <a:latin typeface="Times New Roman" panose="02020603050405020304" pitchFamily="18" charset="0"/>
            </a:endParaRPr>
          </a:p>
        </p:txBody>
      </p:sp>
      <p:pic>
        <p:nvPicPr>
          <p:cNvPr id="21507" name="Picture 3">
            <a:extLst>
              <a:ext uri="{FF2B5EF4-FFF2-40B4-BE49-F238E27FC236}">
                <a16:creationId xmlns:a16="http://schemas.microsoft.com/office/drawing/2014/main" id="{AFDA233E-7641-410C-9DE6-53D3697E8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763" y="933450"/>
            <a:ext cx="6848475" cy="499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4">
            <a:extLst>
              <a:ext uri="{FF2B5EF4-FFF2-40B4-BE49-F238E27FC236}">
                <a16:creationId xmlns:a16="http://schemas.microsoft.com/office/drawing/2014/main" id="{0A7D460C-18A5-406C-8114-CE95899968EC}"/>
              </a:ext>
            </a:extLst>
          </p:cNvPr>
          <p:cNvSpPr txBox="1">
            <a:spLocks noChangeArrowheads="1"/>
          </p:cNvSpPr>
          <p:nvPr/>
        </p:nvSpPr>
        <p:spPr bwMode="auto">
          <a:xfrm>
            <a:off x="8382000" y="6583363"/>
            <a:ext cx="762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endParaRPr lang="en-US" altLang="en-US" sz="1200"/>
          </a:p>
        </p:txBody>
      </p:sp>
    </p:spTree>
    <p:extLst>
      <p:ext uri="{BB962C8B-B14F-4D97-AF65-F5344CB8AC3E}">
        <p14:creationId xmlns:p14="http://schemas.microsoft.com/office/powerpoint/2010/main" val="33410675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a:extLst>
              <a:ext uri="{FF2B5EF4-FFF2-40B4-BE49-F238E27FC236}">
                <a16:creationId xmlns:a16="http://schemas.microsoft.com/office/drawing/2014/main" id="{66D692A3-919E-4DCF-8C92-404A8F87B9D9}"/>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132</a:t>
            </a:fld>
            <a:endParaRPr lang="en-GB" altLang="en-US" sz="1400" b="0">
              <a:latin typeface="Times New Roman" panose="02020603050405020304" pitchFamily="18" charset="0"/>
            </a:endParaRPr>
          </a:p>
        </p:txBody>
      </p:sp>
      <p:pic>
        <p:nvPicPr>
          <p:cNvPr id="23555" name="Picture 3">
            <a:extLst>
              <a:ext uri="{FF2B5EF4-FFF2-40B4-BE49-F238E27FC236}">
                <a16:creationId xmlns:a16="http://schemas.microsoft.com/office/drawing/2014/main" id="{B1974958-D00F-4E4B-AEDF-A400FF4C4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914400"/>
            <a:ext cx="776287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 Box 4">
            <a:extLst>
              <a:ext uri="{FF2B5EF4-FFF2-40B4-BE49-F238E27FC236}">
                <a16:creationId xmlns:a16="http://schemas.microsoft.com/office/drawing/2014/main" id="{54C6725F-6620-41FD-8EF7-925E93E14895}"/>
              </a:ext>
            </a:extLst>
          </p:cNvPr>
          <p:cNvSpPr txBox="1">
            <a:spLocks noChangeArrowheads="1"/>
          </p:cNvSpPr>
          <p:nvPr/>
        </p:nvSpPr>
        <p:spPr bwMode="auto">
          <a:xfrm>
            <a:off x="8382000" y="6583363"/>
            <a:ext cx="762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endParaRPr lang="en-US" altLang="en-US" sz="1200"/>
          </a:p>
        </p:txBody>
      </p:sp>
    </p:spTree>
    <p:extLst>
      <p:ext uri="{BB962C8B-B14F-4D97-AF65-F5344CB8AC3E}">
        <p14:creationId xmlns:p14="http://schemas.microsoft.com/office/powerpoint/2010/main" val="7826926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3">
            <a:extLst>
              <a:ext uri="{FF2B5EF4-FFF2-40B4-BE49-F238E27FC236}">
                <a16:creationId xmlns:a16="http://schemas.microsoft.com/office/drawing/2014/main" id="{19680EBA-BC0D-4D47-AD79-9E6A3F3D7C9B}"/>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133</a:t>
            </a:fld>
            <a:endParaRPr lang="en-GB" altLang="en-US" sz="1400" b="0">
              <a:latin typeface="Times New Roman" panose="02020603050405020304" pitchFamily="18" charset="0"/>
            </a:endParaRPr>
          </a:p>
        </p:txBody>
      </p:sp>
      <p:pic>
        <p:nvPicPr>
          <p:cNvPr id="25603" name="Picture 3">
            <a:extLst>
              <a:ext uri="{FF2B5EF4-FFF2-40B4-BE49-F238E27FC236}">
                <a16:creationId xmlns:a16="http://schemas.microsoft.com/office/drawing/2014/main" id="{E5202130-C8F1-4DFF-83DE-85D5E0D57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43000"/>
            <a:ext cx="77724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5010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a:extLst>
              <a:ext uri="{FF2B5EF4-FFF2-40B4-BE49-F238E27FC236}">
                <a16:creationId xmlns:a16="http://schemas.microsoft.com/office/drawing/2014/main" id="{CD6D292E-87BB-476D-9B74-419B0F62655F}"/>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134</a:t>
            </a:fld>
            <a:endParaRPr lang="en-GB" altLang="en-US" sz="1400" b="0">
              <a:latin typeface="Times New Roman" panose="02020603050405020304" pitchFamily="18" charset="0"/>
            </a:endParaRPr>
          </a:p>
        </p:txBody>
      </p:sp>
      <p:pic>
        <p:nvPicPr>
          <p:cNvPr id="27651" name="Picture 3">
            <a:extLst>
              <a:ext uri="{FF2B5EF4-FFF2-40B4-BE49-F238E27FC236}">
                <a16:creationId xmlns:a16="http://schemas.microsoft.com/office/drawing/2014/main" id="{B7CBC587-0920-46C8-B14E-2A45414377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24000"/>
            <a:ext cx="5086350"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4">
            <a:extLst>
              <a:ext uri="{FF2B5EF4-FFF2-40B4-BE49-F238E27FC236}">
                <a16:creationId xmlns:a16="http://schemas.microsoft.com/office/drawing/2014/main" id="{D87529CB-4C9A-415A-BEBE-D8BAD7AD46AA}"/>
              </a:ext>
            </a:extLst>
          </p:cNvPr>
          <p:cNvSpPr txBox="1">
            <a:spLocks noChangeArrowheads="1"/>
          </p:cNvSpPr>
          <p:nvPr/>
        </p:nvSpPr>
        <p:spPr bwMode="auto">
          <a:xfrm>
            <a:off x="685800" y="381000"/>
            <a:ext cx="8077200"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1600"/>
              <a:t>Fig 4.18	Comparison of state space searched using heuristic search with space searched by 	breadth-first search. The proportion of the graph searched heuristically is shaded. 	The optimal search selection is in bold. Heuristic used is f(n) = g(n) + h(n) where	h(n) is tiles out of place.</a:t>
            </a:r>
          </a:p>
        </p:txBody>
      </p:sp>
    </p:spTree>
    <p:extLst>
      <p:ext uri="{BB962C8B-B14F-4D97-AF65-F5344CB8AC3E}">
        <p14:creationId xmlns:p14="http://schemas.microsoft.com/office/powerpoint/2010/main" val="3124436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3">
            <a:extLst>
              <a:ext uri="{FF2B5EF4-FFF2-40B4-BE49-F238E27FC236}">
                <a16:creationId xmlns:a16="http://schemas.microsoft.com/office/drawing/2014/main" id="{BA5B196C-869D-48F7-ACA5-44A8337C14E5}"/>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135</a:t>
            </a:fld>
            <a:endParaRPr lang="en-GB" altLang="en-US" sz="1400" b="0">
              <a:latin typeface="Times New Roman" panose="02020603050405020304" pitchFamily="18" charset="0"/>
            </a:endParaRPr>
          </a:p>
        </p:txBody>
      </p:sp>
      <p:pic>
        <p:nvPicPr>
          <p:cNvPr id="29699" name="Picture 3">
            <a:extLst>
              <a:ext uri="{FF2B5EF4-FFF2-40B4-BE49-F238E27FC236}">
                <a16:creationId xmlns:a16="http://schemas.microsoft.com/office/drawing/2014/main" id="{83268631-4555-4CAF-9AF5-EDFE56E90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95400"/>
            <a:ext cx="507682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4">
            <a:extLst>
              <a:ext uri="{FF2B5EF4-FFF2-40B4-BE49-F238E27FC236}">
                <a16:creationId xmlns:a16="http://schemas.microsoft.com/office/drawing/2014/main" id="{170D9859-5879-4AC7-83FA-D39F30208A5E}"/>
              </a:ext>
            </a:extLst>
          </p:cNvPr>
          <p:cNvSpPr txBox="1">
            <a:spLocks noChangeArrowheads="1"/>
          </p:cNvSpPr>
          <p:nvPr/>
        </p:nvSpPr>
        <p:spPr bwMode="auto">
          <a:xfrm>
            <a:off x="533400" y="381000"/>
            <a:ext cx="8153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4.19	State space for a variant of nim. Each state partitions the seven 	matches into one or more piles.</a:t>
            </a:r>
          </a:p>
        </p:txBody>
      </p:sp>
      <p:sp>
        <p:nvSpPr>
          <p:cNvPr id="29701" name="Text Box 5">
            <a:extLst>
              <a:ext uri="{FF2B5EF4-FFF2-40B4-BE49-F238E27FC236}">
                <a16:creationId xmlns:a16="http://schemas.microsoft.com/office/drawing/2014/main" id="{9590584E-531F-48BF-8E24-54FD66FC6261}"/>
              </a:ext>
            </a:extLst>
          </p:cNvPr>
          <p:cNvSpPr txBox="1">
            <a:spLocks noChangeArrowheads="1"/>
          </p:cNvSpPr>
          <p:nvPr/>
        </p:nvSpPr>
        <p:spPr bwMode="auto">
          <a:xfrm>
            <a:off x="8382000" y="6583363"/>
            <a:ext cx="762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endParaRPr lang="en-US" altLang="en-US" sz="1200"/>
          </a:p>
        </p:txBody>
      </p:sp>
    </p:spTree>
    <p:extLst>
      <p:ext uri="{BB962C8B-B14F-4D97-AF65-F5344CB8AC3E}">
        <p14:creationId xmlns:p14="http://schemas.microsoft.com/office/powerpoint/2010/main" val="11002600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3">
            <a:extLst>
              <a:ext uri="{FF2B5EF4-FFF2-40B4-BE49-F238E27FC236}">
                <a16:creationId xmlns:a16="http://schemas.microsoft.com/office/drawing/2014/main" id="{C757BF21-8B52-4449-A642-470E4E1EB36B}"/>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136</a:t>
            </a:fld>
            <a:endParaRPr lang="en-GB" altLang="en-US" sz="1400" b="0">
              <a:latin typeface="Times New Roman" panose="02020603050405020304" pitchFamily="18" charset="0"/>
            </a:endParaRPr>
          </a:p>
        </p:txBody>
      </p:sp>
      <p:pic>
        <p:nvPicPr>
          <p:cNvPr id="31747" name="Picture 3">
            <a:extLst>
              <a:ext uri="{FF2B5EF4-FFF2-40B4-BE49-F238E27FC236}">
                <a16:creationId xmlns:a16="http://schemas.microsoft.com/office/drawing/2014/main" id="{F7366516-0198-4841-AD64-9C653C482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914400"/>
            <a:ext cx="45720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4">
            <a:extLst>
              <a:ext uri="{FF2B5EF4-FFF2-40B4-BE49-F238E27FC236}">
                <a16:creationId xmlns:a16="http://schemas.microsoft.com/office/drawing/2014/main" id="{F33AFD98-6D18-4A89-87D0-D41FC5630EB4}"/>
              </a:ext>
            </a:extLst>
          </p:cNvPr>
          <p:cNvSpPr txBox="1">
            <a:spLocks noChangeArrowheads="1"/>
          </p:cNvSpPr>
          <p:nvPr/>
        </p:nvSpPr>
        <p:spPr bwMode="auto">
          <a:xfrm>
            <a:off x="685800" y="304800"/>
            <a:ext cx="800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4.22	Heuristic measuring conflict applied to states of tic-tac-toe.</a:t>
            </a:r>
          </a:p>
        </p:txBody>
      </p:sp>
    </p:spTree>
    <p:extLst>
      <p:ext uri="{BB962C8B-B14F-4D97-AF65-F5344CB8AC3E}">
        <p14:creationId xmlns:p14="http://schemas.microsoft.com/office/powerpoint/2010/main" val="28077019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3">
            <a:extLst>
              <a:ext uri="{FF2B5EF4-FFF2-40B4-BE49-F238E27FC236}">
                <a16:creationId xmlns:a16="http://schemas.microsoft.com/office/drawing/2014/main" id="{E0EB466C-3BF1-4A29-9C9C-1B52796EEBA9}"/>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137</a:t>
            </a:fld>
            <a:endParaRPr lang="en-GB" altLang="en-US" sz="1400" b="0">
              <a:latin typeface="Times New Roman" panose="02020603050405020304" pitchFamily="18" charset="0"/>
            </a:endParaRPr>
          </a:p>
        </p:txBody>
      </p:sp>
      <p:pic>
        <p:nvPicPr>
          <p:cNvPr id="33795" name="Picture 3">
            <a:extLst>
              <a:ext uri="{FF2B5EF4-FFF2-40B4-BE49-F238E27FC236}">
                <a16:creationId xmlns:a16="http://schemas.microsoft.com/office/drawing/2014/main" id="{BB13F403-84DB-420B-AC16-55673A092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592263"/>
            <a:ext cx="7391400" cy="444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Text Box 4">
            <a:extLst>
              <a:ext uri="{FF2B5EF4-FFF2-40B4-BE49-F238E27FC236}">
                <a16:creationId xmlns:a16="http://schemas.microsoft.com/office/drawing/2014/main" id="{0EDD43BE-0DBD-41FA-B6C0-1C104E37CB79}"/>
              </a:ext>
            </a:extLst>
          </p:cNvPr>
          <p:cNvSpPr txBox="1">
            <a:spLocks noChangeArrowheads="1"/>
          </p:cNvSpPr>
          <p:nvPr/>
        </p:nvSpPr>
        <p:spPr bwMode="auto">
          <a:xfrm>
            <a:off x="381000" y="381000"/>
            <a:ext cx="838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4.23	Two-ply minimax applied to the opening move of tic-tac-toe, from 	Nilsson (1971). </a:t>
            </a:r>
          </a:p>
        </p:txBody>
      </p:sp>
    </p:spTree>
    <p:extLst>
      <p:ext uri="{BB962C8B-B14F-4D97-AF65-F5344CB8AC3E}">
        <p14:creationId xmlns:p14="http://schemas.microsoft.com/office/powerpoint/2010/main" val="4113919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3">
            <a:extLst>
              <a:ext uri="{FF2B5EF4-FFF2-40B4-BE49-F238E27FC236}">
                <a16:creationId xmlns:a16="http://schemas.microsoft.com/office/drawing/2014/main" id="{472CF648-4A91-4361-B78D-D5FEA4D99B56}"/>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138</a:t>
            </a:fld>
            <a:endParaRPr lang="en-GB" altLang="en-US" sz="1400" b="0">
              <a:latin typeface="Times New Roman" panose="02020603050405020304" pitchFamily="18" charset="0"/>
            </a:endParaRPr>
          </a:p>
        </p:txBody>
      </p:sp>
      <p:pic>
        <p:nvPicPr>
          <p:cNvPr id="35843" name="Picture 3">
            <a:extLst>
              <a:ext uri="{FF2B5EF4-FFF2-40B4-BE49-F238E27FC236}">
                <a16:creationId xmlns:a16="http://schemas.microsoft.com/office/drawing/2014/main" id="{50FBBFA1-4BF2-4925-8171-D82765A97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219200"/>
            <a:ext cx="6734175"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4">
            <a:extLst>
              <a:ext uri="{FF2B5EF4-FFF2-40B4-BE49-F238E27FC236}">
                <a16:creationId xmlns:a16="http://schemas.microsoft.com/office/drawing/2014/main" id="{17B8A3AA-6291-4284-BE02-3C8A96659E83}"/>
              </a:ext>
            </a:extLst>
          </p:cNvPr>
          <p:cNvSpPr txBox="1">
            <a:spLocks noChangeArrowheads="1"/>
          </p:cNvSpPr>
          <p:nvPr/>
        </p:nvSpPr>
        <p:spPr bwMode="auto">
          <a:xfrm>
            <a:off x="685800" y="381000"/>
            <a:ext cx="777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4.24	Two ply minimax, and one of two possible MAX second moves, 	from Nilsson (1971). </a:t>
            </a:r>
          </a:p>
        </p:txBody>
      </p:sp>
    </p:spTree>
    <p:extLst>
      <p:ext uri="{BB962C8B-B14F-4D97-AF65-F5344CB8AC3E}">
        <p14:creationId xmlns:p14="http://schemas.microsoft.com/office/powerpoint/2010/main" val="23040042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3">
            <a:extLst>
              <a:ext uri="{FF2B5EF4-FFF2-40B4-BE49-F238E27FC236}">
                <a16:creationId xmlns:a16="http://schemas.microsoft.com/office/drawing/2014/main" id="{582BDC15-38F8-4DC4-9D69-A62A7EBCB220}"/>
              </a:ext>
            </a:extLst>
          </p:cNvPr>
          <p:cNvSpPr>
            <a:spLocks noGrp="1"/>
          </p:cNvSpPr>
          <p:nvPr>
            <p:ph type="sldNum" sz="quarter" idx="12"/>
          </p:nvPr>
        </p:nvSpPr>
        <p:spPr bwMode="auto">
          <a:xfrm>
            <a:off x="6934200" y="65817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3200" b="1" kern="1200">
                <a:solidFill>
                  <a:schemeClr val="tx1"/>
                </a:solidFill>
                <a:latin typeface="Tahoma" panose="020B0604030504040204" pitchFamily="34" charset="0"/>
                <a:ea typeface="+mn-ea"/>
                <a:cs typeface="+mn-cs"/>
              </a:defRPr>
            </a:lvl5pPr>
            <a:lvl6pPr marL="2286000" algn="l" defTabSz="914400" rtl="0" eaLnBrk="1" latinLnBrk="0" hangingPunct="1">
              <a:defRPr sz="3200" b="1" kern="1200">
                <a:solidFill>
                  <a:schemeClr val="tx1"/>
                </a:solidFill>
                <a:latin typeface="Tahoma" panose="020B0604030504040204" pitchFamily="34" charset="0"/>
                <a:ea typeface="+mn-ea"/>
                <a:cs typeface="+mn-cs"/>
              </a:defRPr>
            </a:lvl6pPr>
            <a:lvl7pPr marL="2743200" algn="l" defTabSz="914400" rtl="0" eaLnBrk="1" latinLnBrk="0" hangingPunct="1">
              <a:defRPr sz="3200" b="1" kern="1200">
                <a:solidFill>
                  <a:schemeClr val="tx1"/>
                </a:solidFill>
                <a:latin typeface="Tahoma" panose="020B0604030504040204" pitchFamily="34" charset="0"/>
                <a:ea typeface="+mn-ea"/>
                <a:cs typeface="+mn-cs"/>
              </a:defRPr>
            </a:lvl7pPr>
            <a:lvl8pPr marL="3200400" algn="l" defTabSz="914400" rtl="0" eaLnBrk="1" latinLnBrk="0" hangingPunct="1">
              <a:defRPr sz="3200" b="1" kern="1200">
                <a:solidFill>
                  <a:schemeClr val="tx1"/>
                </a:solidFill>
                <a:latin typeface="Tahoma" panose="020B0604030504040204" pitchFamily="34" charset="0"/>
                <a:ea typeface="+mn-ea"/>
                <a:cs typeface="+mn-cs"/>
              </a:defRPr>
            </a:lvl8pPr>
            <a:lvl9pPr marL="3657600" algn="l" defTabSz="914400" rtl="0" eaLnBrk="1" latinLnBrk="0" hangingPunct="1">
              <a:defRPr sz="3200" b="1" kern="1200">
                <a:solidFill>
                  <a:schemeClr val="tx1"/>
                </a:solidFill>
                <a:latin typeface="Tahoma" panose="020B0604030504040204" pitchFamily="34" charset="0"/>
                <a:ea typeface="+mn-ea"/>
                <a:cs typeface="+mn-cs"/>
              </a:defRPr>
            </a:lvl9pPr>
          </a:lstStyle>
          <a:p>
            <a:fld id="{E9EB8F9A-D072-439E-834D-483F351C81BB}" type="slidenum">
              <a:rPr lang="en-US" altLang="en-US" smtClean="0"/>
              <a:pPr/>
              <a:t>139</a:t>
            </a:fld>
            <a:endParaRPr lang="en-GB" altLang="en-US" sz="1400" b="0">
              <a:latin typeface="Times New Roman" panose="02020603050405020304" pitchFamily="18" charset="0"/>
            </a:endParaRPr>
          </a:p>
        </p:txBody>
      </p:sp>
      <p:pic>
        <p:nvPicPr>
          <p:cNvPr id="37891" name="Picture 3">
            <a:extLst>
              <a:ext uri="{FF2B5EF4-FFF2-40B4-BE49-F238E27FC236}">
                <a16:creationId xmlns:a16="http://schemas.microsoft.com/office/drawing/2014/main" id="{54A30B44-6CA4-405D-8309-A3825627D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143000"/>
            <a:ext cx="6862763" cy="487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4">
            <a:extLst>
              <a:ext uri="{FF2B5EF4-FFF2-40B4-BE49-F238E27FC236}">
                <a16:creationId xmlns:a16="http://schemas.microsoft.com/office/drawing/2014/main" id="{4C46671E-E4F0-4FD4-8F8A-54A371A8CDFF}"/>
              </a:ext>
            </a:extLst>
          </p:cNvPr>
          <p:cNvSpPr txBox="1">
            <a:spLocks noChangeArrowheads="1"/>
          </p:cNvSpPr>
          <p:nvPr/>
        </p:nvSpPr>
        <p:spPr bwMode="auto">
          <a:xfrm>
            <a:off x="533400" y="381000"/>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a:solidFill>
                  <a:schemeClr val="tx1"/>
                </a:solidFill>
                <a:latin typeface="Tahoma" panose="020B0604030504040204" pitchFamily="34" charset="0"/>
              </a:defRPr>
            </a:lvl1pPr>
            <a:lvl2pPr marL="742950" indent="-285750">
              <a:defRPr sz="3200" b="1">
                <a:solidFill>
                  <a:schemeClr val="tx1"/>
                </a:solidFill>
                <a:latin typeface="Tahoma" panose="020B0604030504040204" pitchFamily="34" charset="0"/>
              </a:defRPr>
            </a:lvl2pPr>
            <a:lvl3pPr marL="1143000" indent="-228600">
              <a:defRPr sz="3200" b="1">
                <a:solidFill>
                  <a:schemeClr val="tx1"/>
                </a:solidFill>
                <a:latin typeface="Tahoma" panose="020B0604030504040204" pitchFamily="34" charset="0"/>
              </a:defRPr>
            </a:lvl3pPr>
            <a:lvl4pPr marL="1600200" indent="-228600">
              <a:defRPr sz="3200" b="1">
                <a:solidFill>
                  <a:schemeClr val="tx1"/>
                </a:solidFill>
                <a:latin typeface="Tahoma" panose="020B0604030504040204" pitchFamily="34" charset="0"/>
              </a:defRPr>
            </a:lvl4pPr>
            <a:lvl5pPr marL="2057400" indent="-228600">
              <a:defRPr sz="3200" b="1">
                <a:solidFill>
                  <a:schemeClr val="tx1"/>
                </a:solidFill>
                <a:latin typeface="Tahoma" panose="020B0604030504040204" pitchFamily="34" charset="0"/>
              </a:defRPr>
            </a:lvl5pPr>
            <a:lvl6pPr marL="2514600" indent="-228600" eaLnBrk="0" fontAlgn="base" hangingPunct="0">
              <a:spcBef>
                <a:spcPct val="0"/>
              </a:spcBef>
              <a:spcAft>
                <a:spcPct val="0"/>
              </a:spcAft>
              <a:defRPr sz="3200" b="1">
                <a:solidFill>
                  <a:schemeClr val="tx1"/>
                </a:solidFill>
                <a:latin typeface="Tahoma" panose="020B0604030504040204" pitchFamily="34" charset="0"/>
              </a:defRPr>
            </a:lvl6pPr>
            <a:lvl7pPr marL="2971800" indent="-228600" eaLnBrk="0" fontAlgn="base" hangingPunct="0">
              <a:spcBef>
                <a:spcPct val="0"/>
              </a:spcBef>
              <a:spcAft>
                <a:spcPct val="0"/>
              </a:spcAft>
              <a:defRPr sz="3200" b="1">
                <a:solidFill>
                  <a:schemeClr val="tx1"/>
                </a:solidFill>
                <a:latin typeface="Tahoma" panose="020B0604030504040204" pitchFamily="34" charset="0"/>
              </a:defRPr>
            </a:lvl7pPr>
            <a:lvl8pPr marL="3429000" indent="-228600" eaLnBrk="0" fontAlgn="base" hangingPunct="0">
              <a:spcBef>
                <a:spcPct val="0"/>
              </a:spcBef>
              <a:spcAft>
                <a:spcPct val="0"/>
              </a:spcAft>
              <a:defRPr sz="3200" b="1">
                <a:solidFill>
                  <a:schemeClr val="tx1"/>
                </a:solidFill>
                <a:latin typeface="Tahoma" panose="020B0604030504040204" pitchFamily="34" charset="0"/>
              </a:defRPr>
            </a:lvl8pPr>
            <a:lvl9pPr marL="3886200" indent="-228600" eaLnBrk="0" fontAlgn="base" hangingPunct="0">
              <a:spcBef>
                <a:spcPct val="0"/>
              </a:spcBef>
              <a:spcAft>
                <a:spcPct val="0"/>
              </a:spcAft>
              <a:defRPr sz="3200" b="1">
                <a:solidFill>
                  <a:schemeClr val="tx1"/>
                </a:solidFill>
                <a:latin typeface="Tahoma" panose="020B0604030504040204" pitchFamily="34" charset="0"/>
              </a:defRPr>
            </a:lvl9pPr>
          </a:lstStyle>
          <a:p>
            <a:pPr>
              <a:spcBef>
                <a:spcPct val="50000"/>
              </a:spcBef>
            </a:pPr>
            <a:r>
              <a:rPr lang="en-GB" altLang="en-US" sz="2000"/>
              <a:t>Fig 4.25	Two-ply minimax applied to X’s move near the end of the game, 	from Nilsson (1971).</a:t>
            </a:r>
          </a:p>
        </p:txBody>
      </p:sp>
    </p:spTree>
    <p:extLst>
      <p:ext uri="{BB962C8B-B14F-4D97-AF65-F5344CB8AC3E}">
        <p14:creationId xmlns:p14="http://schemas.microsoft.com/office/powerpoint/2010/main" val="2322990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Approaches</a:t>
            </a:r>
          </a:p>
        </p:txBody>
      </p:sp>
      <p:sp>
        <p:nvSpPr>
          <p:cNvPr id="6" name="Subtitle 5">
            <a:extLst>
              <a:ext uri="{FF2B5EF4-FFF2-40B4-BE49-F238E27FC236}">
                <a16:creationId xmlns:a16="http://schemas.microsoft.com/office/drawing/2014/main" id="{79ED0267-E29A-4837-8269-B8D2041A4C51}"/>
              </a:ext>
            </a:extLst>
          </p:cNvPr>
          <p:cNvSpPr>
            <a:spLocks noGrp="1"/>
          </p:cNvSpPr>
          <p:nvPr>
            <p:ph type="subTitle" idx="1"/>
          </p:nvPr>
        </p:nvSpPr>
        <p:spPr/>
        <p:txBody>
          <a:bodyPr/>
          <a:lstStyle/>
          <a:p>
            <a:r>
              <a:rPr lang="en-US" dirty="0"/>
              <a:t>Turing Test: Act Humanly</a:t>
            </a:r>
          </a:p>
        </p:txBody>
      </p:sp>
      <p:pic>
        <p:nvPicPr>
          <p:cNvPr id="3" name="Picture 2">
            <a:extLst>
              <a:ext uri="{FF2B5EF4-FFF2-40B4-BE49-F238E27FC236}">
                <a16:creationId xmlns:a16="http://schemas.microsoft.com/office/drawing/2014/main" id="{1868EABA-538E-42CE-9B89-132E31120854}"/>
              </a:ext>
            </a:extLst>
          </p:cNvPr>
          <p:cNvPicPr>
            <a:picLocks noChangeAspect="1"/>
          </p:cNvPicPr>
          <p:nvPr/>
        </p:nvPicPr>
        <p:blipFill>
          <a:blip r:embed="rId2"/>
          <a:stretch>
            <a:fillRect/>
          </a:stretch>
        </p:blipFill>
        <p:spPr>
          <a:xfrm>
            <a:off x="0" y="2053882"/>
            <a:ext cx="9144000" cy="3995226"/>
          </a:xfrm>
          <a:prstGeom prst="rect">
            <a:avLst/>
          </a:prstGeom>
        </p:spPr>
      </p:pic>
    </p:spTree>
    <p:extLst>
      <p:ext uri="{BB962C8B-B14F-4D97-AF65-F5344CB8AC3E}">
        <p14:creationId xmlns:p14="http://schemas.microsoft.com/office/powerpoint/2010/main" val="212538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Approaches</a:t>
            </a:r>
          </a:p>
        </p:txBody>
      </p:sp>
      <p:sp>
        <p:nvSpPr>
          <p:cNvPr id="6" name="Subtitle 5">
            <a:extLst>
              <a:ext uri="{FF2B5EF4-FFF2-40B4-BE49-F238E27FC236}">
                <a16:creationId xmlns:a16="http://schemas.microsoft.com/office/drawing/2014/main" id="{79ED0267-E29A-4837-8269-B8D2041A4C51}"/>
              </a:ext>
            </a:extLst>
          </p:cNvPr>
          <p:cNvSpPr>
            <a:spLocks noGrp="1"/>
          </p:cNvSpPr>
          <p:nvPr>
            <p:ph type="subTitle" idx="1"/>
          </p:nvPr>
        </p:nvSpPr>
        <p:spPr/>
        <p:txBody>
          <a:bodyPr/>
          <a:lstStyle/>
          <a:p>
            <a:r>
              <a:rPr lang="en-US" dirty="0"/>
              <a:t>Turing Test</a:t>
            </a:r>
          </a:p>
        </p:txBody>
      </p:sp>
      <p:pic>
        <p:nvPicPr>
          <p:cNvPr id="3" name="Picture 2">
            <a:extLst>
              <a:ext uri="{FF2B5EF4-FFF2-40B4-BE49-F238E27FC236}">
                <a16:creationId xmlns:a16="http://schemas.microsoft.com/office/drawing/2014/main" id="{AC2C6FA9-A4DE-4641-A847-C2284180FFD2}"/>
              </a:ext>
            </a:extLst>
          </p:cNvPr>
          <p:cNvPicPr>
            <a:picLocks noChangeAspect="1"/>
          </p:cNvPicPr>
          <p:nvPr/>
        </p:nvPicPr>
        <p:blipFill>
          <a:blip r:embed="rId2"/>
          <a:stretch>
            <a:fillRect/>
          </a:stretch>
        </p:blipFill>
        <p:spPr>
          <a:xfrm>
            <a:off x="154744" y="2203623"/>
            <a:ext cx="8820444" cy="4520734"/>
          </a:xfrm>
          <a:prstGeom prst="rect">
            <a:avLst/>
          </a:prstGeom>
        </p:spPr>
      </p:pic>
    </p:spTree>
    <p:extLst>
      <p:ext uri="{BB962C8B-B14F-4D97-AF65-F5344CB8AC3E}">
        <p14:creationId xmlns:p14="http://schemas.microsoft.com/office/powerpoint/2010/main" val="3125069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Approaches</a:t>
            </a:r>
          </a:p>
        </p:txBody>
      </p:sp>
      <p:sp>
        <p:nvSpPr>
          <p:cNvPr id="6" name="Subtitle 5">
            <a:extLst>
              <a:ext uri="{FF2B5EF4-FFF2-40B4-BE49-F238E27FC236}">
                <a16:creationId xmlns:a16="http://schemas.microsoft.com/office/drawing/2014/main" id="{79ED0267-E29A-4837-8269-B8D2041A4C51}"/>
              </a:ext>
            </a:extLst>
          </p:cNvPr>
          <p:cNvSpPr>
            <a:spLocks noGrp="1"/>
          </p:cNvSpPr>
          <p:nvPr>
            <p:ph type="subTitle" idx="1"/>
          </p:nvPr>
        </p:nvSpPr>
        <p:spPr/>
        <p:txBody>
          <a:bodyPr/>
          <a:lstStyle/>
          <a:p>
            <a:r>
              <a:rPr lang="en-US" dirty="0"/>
              <a:t>Turing Test : Capabilities  Required to Pass Complete Turing Test</a:t>
            </a:r>
          </a:p>
        </p:txBody>
      </p:sp>
      <p:pic>
        <p:nvPicPr>
          <p:cNvPr id="3" name="Picture 2">
            <a:extLst>
              <a:ext uri="{FF2B5EF4-FFF2-40B4-BE49-F238E27FC236}">
                <a16:creationId xmlns:a16="http://schemas.microsoft.com/office/drawing/2014/main" id="{9F2677DB-B260-4F54-A9CA-5265E2296885}"/>
              </a:ext>
            </a:extLst>
          </p:cNvPr>
          <p:cNvPicPr>
            <a:picLocks noChangeAspect="1"/>
          </p:cNvPicPr>
          <p:nvPr/>
        </p:nvPicPr>
        <p:blipFill>
          <a:blip r:embed="rId2"/>
          <a:stretch>
            <a:fillRect/>
          </a:stretch>
        </p:blipFill>
        <p:spPr>
          <a:xfrm>
            <a:off x="172591" y="2458712"/>
            <a:ext cx="8971409" cy="3196499"/>
          </a:xfrm>
          <a:prstGeom prst="rect">
            <a:avLst/>
          </a:prstGeom>
        </p:spPr>
      </p:pic>
    </p:spTree>
    <p:extLst>
      <p:ext uri="{BB962C8B-B14F-4D97-AF65-F5344CB8AC3E}">
        <p14:creationId xmlns:p14="http://schemas.microsoft.com/office/powerpoint/2010/main" val="599299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AI Approaches</a:t>
            </a:r>
          </a:p>
        </p:txBody>
      </p:sp>
      <p:sp>
        <p:nvSpPr>
          <p:cNvPr id="6" name="Subtitle 5">
            <a:extLst>
              <a:ext uri="{FF2B5EF4-FFF2-40B4-BE49-F238E27FC236}">
                <a16:creationId xmlns:a16="http://schemas.microsoft.com/office/drawing/2014/main" id="{79ED0267-E29A-4837-8269-B8D2041A4C51}"/>
              </a:ext>
            </a:extLst>
          </p:cNvPr>
          <p:cNvSpPr>
            <a:spLocks noGrp="1"/>
          </p:cNvSpPr>
          <p:nvPr>
            <p:ph type="subTitle" idx="1"/>
          </p:nvPr>
        </p:nvSpPr>
        <p:spPr/>
        <p:txBody>
          <a:bodyPr/>
          <a:lstStyle/>
          <a:p>
            <a:r>
              <a:rPr lang="en-US" dirty="0"/>
              <a:t>Rational Agent: Act Rationally</a:t>
            </a:r>
          </a:p>
        </p:txBody>
      </p:sp>
      <p:pic>
        <p:nvPicPr>
          <p:cNvPr id="3" name="Picture 2">
            <a:extLst>
              <a:ext uri="{FF2B5EF4-FFF2-40B4-BE49-F238E27FC236}">
                <a16:creationId xmlns:a16="http://schemas.microsoft.com/office/drawing/2014/main" id="{5EE2E642-BD25-4505-A75A-48513E7115EA}"/>
              </a:ext>
            </a:extLst>
          </p:cNvPr>
          <p:cNvPicPr>
            <a:picLocks noChangeAspect="1"/>
          </p:cNvPicPr>
          <p:nvPr/>
        </p:nvPicPr>
        <p:blipFill>
          <a:blip r:embed="rId2"/>
          <a:stretch>
            <a:fillRect/>
          </a:stretch>
        </p:blipFill>
        <p:spPr>
          <a:xfrm>
            <a:off x="0" y="2300654"/>
            <a:ext cx="9144000" cy="3467100"/>
          </a:xfrm>
          <a:prstGeom prst="rect">
            <a:avLst/>
          </a:prstGeom>
        </p:spPr>
      </p:pic>
    </p:spTree>
    <p:extLst>
      <p:ext uri="{BB962C8B-B14F-4D97-AF65-F5344CB8AC3E}">
        <p14:creationId xmlns:p14="http://schemas.microsoft.com/office/powerpoint/2010/main" val="2471651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a:xfrm>
            <a:off x="476205" y="1532427"/>
            <a:ext cx="2789509" cy="484632"/>
          </a:xfrm>
        </p:spPr>
        <p:txBody>
          <a:bodyPr>
            <a:normAutofit/>
          </a:bodyPr>
          <a:lstStyle/>
          <a:p>
            <a:r>
              <a:rPr lang="en-US" dirty="0"/>
              <a:t>Course Code:  </a:t>
            </a:r>
            <a:r>
              <a:rPr lang="en-US" b="1" dirty="0"/>
              <a:t>CSC4226 </a:t>
            </a:r>
            <a:endParaRPr lang="en-US" dirty="0"/>
          </a:p>
        </p:txBody>
      </p:sp>
      <p:sp>
        <p:nvSpPr>
          <p:cNvPr id="4" name="TextBox 3"/>
          <p:cNvSpPr txBox="1"/>
          <p:nvPr/>
        </p:nvSpPr>
        <p:spPr>
          <a:xfrm>
            <a:off x="76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nvGraphicFramePr>
        <p:xfrm>
          <a:off x="476205" y="5186042"/>
          <a:ext cx="8335798" cy="1018816"/>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val="3905988420"/>
                    </a:ext>
                  </a:extLst>
                </a:gridCol>
                <a:gridCol w="1397725">
                  <a:extLst>
                    <a:ext uri="{9D8B030D-6E8A-4147-A177-3AD203B41FA5}">
                      <a16:colId xmlns:a16="http://schemas.microsoft.com/office/drawing/2014/main" val="2889894460"/>
                    </a:ext>
                  </a:extLst>
                </a:gridCol>
                <a:gridCol w="1227909">
                  <a:extLst>
                    <a:ext uri="{9D8B030D-6E8A-4147-A177-3AD203B41FA5}">
                      <a16:colId xmlns:a16="http://schemas.microsoft.com/office/drawing/2014/main" val="3023211198"/>
                    </a:ext>
                  </a:extLst>
                </a:gridCol>
                <a:gridCol w="1541417">
                  <a:extLst>
                    <a:ext uri="{9D8B030D-6E8A-4147-A177-3AD203B41FA5}">
                      <a16:colId xmlns:a16="http://schemas.microsoft.com/office/drawing/2014/main" val="1762131981"/>
                    </a:ext>
                  </a:extLst>
                </a:gridCol>
                <a:gridCol w="1240971">
                  <a:extLst>
                    <a:ext uri="{9D8B030D-6E8A-4147-A177-3AD203B41FA5}">
                      <a16:colId xmlns:a16="http://schemas.microsoft.com/office/drawing/2014/main" val="445458238"/>
                    </a:ext>
                  </a:extLst>
                </a:gridCol>
                <a:gridCol w="1444552">
                  <a:extLst>
                    <a:ext uri="{9D8B030D-6E8A-4147-A177-3AD203B41FA5}">
                      <a16:colId xmlns:a16="http://schemas.microsoft.com/office/drawing/2014/main" val="1508364941"/>
                    </a:ext>
                  </a:extLst>
                </a:gridCol>
              </a:tblGrid>
              <a:tr h="378736">
                <a:tc>
                  <a:txBody>
                    <a:bodyPr/>
                    <a:lstStyle/>
                    <a:p>
                      <a:r>
                        <a:rPr lang="en-US" dirty="0"/>
                        <a:t>Lecture No:</a:t>
                      </a:r>
                    </a:p>
                  </a:txBody>
                  <a:tcPr/>
                </a:tc>
                <a:tc>
                  <a:txBody>
                    <a:bodyPr/>
                    <a:lstStyle/>
                    <a:p>
                      <a:r>
                        <a:rPr lang="en-US" dirty="0"/>
                        <a:t>Two (2)</a:t>
                      </a:r>
                    </a:p>
                  </a:txBody>
                  <a:tcPr/>
                </a:tc>
                <a:tc>
                  <a:txBody>
                    <a:bodyPr/>
                    <a:lstStyle/>
                    <a:p>
                      <a:r>
                        <a:rPr lang="en-US" dirty="0"/>
                        <a:t>Week No:</a:t>
                      </a:r>
                    </a:p>
                  </a:txBody>
                  <a:tcPr/>
                </a:tc>
                <a:tc>
                  <a:txBody>
                    <a:bodyPr/>
                    <a:lstStyle/>
                    <a:p>
                      <a:r>
                        <a:rPr lang="en-US" dirty="0"/>
                        <a:t>Two (2)</a:t>
                      </a:r>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r>
                        <a:rPr lang="en-US" i="1" dirty="0"/>
                        <a:t>Dr. Muhammad Firoz Mridha, Associate Professor, Dept. of CS</a:t>
                      </a:r>
                    </a:p>
                    <a:p>
                      <a:r>
                        <a:rPr lang="en-US" i="1"/>
                        <a:t>Firoz.mridha@</a:t>
                      </a:r>
                      <a:r>
                        <a:rPr lang="en-US" i="1" dirty="0"/>
                        <a:t>aiub.edu</a:t>
                      </a:r>
                    </a:p>
                  </a:txBody>
                  <a:tcPr/>
                </a:tc>
                <a:tc hMerge="1">
                  <a:txBody>
                    <a:bodyPr/>
                    <a:lstStyle/>
                    <a:p>
                      <a:endParaRPr lang="en-FI"/>
                    </a:p>
                  </a:txBody>
                  <a:tcPr/>
                </a:tc>
                <a:tc hMerge="1">
                  <a:txBody>
                    <a:bodyPr/>
                    <a:lstStyle/>
                    <a:p>
                      <a:endParaRPr lang="en-FI"/>
                    </a:p>
                  </a:txBody>
                  <a:tcPr/>
                </a:tc>
                <a:tc hMerge="1">
                  <a:txBody>
                    <a:bodyPr/>
                    <a:lstStyle/>
                    <a:p>
                      <a:endParaRPr lang="en-FI"/>
                    </a:p>
                  </a:txBody>
                  <a:tcPr/>
                </a:tc>
                <a:tc hMerge="1">
                  <a:txBody>
                    <a:bodyPr/>
                    <a:lstStyle/>
                    <a:p>
                      <a:endParaRPr lang="en-FI"/>
                    </a:p>
                  </a:txBody>
                  <a:tcPr/>
                </a:tc>
                <a:extLst>
                  <a:ext uri="{0D108BD9-81ED-4DB2-BD59-A6C34878D82A}">
                    <a16:rowId xmlns:a16="http://schemas.microsoft.com/office/drawing/2014/main" val="2091734565"/>
                  </a:ext>
                </a:extLst>
              </a:tr>
            </a:tbl>
          </a:graphicData>
        </a:graphic>
      </p:graphicFrame>
      <p:sp>
        <p:nvSpPr>
          <p:cNvPr id="8" name="Subtitle 2">
            <a:extLst>
              <a:ext uri="{FF2B5EF4-FFF2-40B4-BE49-F238E27FC236}">
                <a16:creationId xmlns:a16="http://schemas.microsoft.com/office/drawing/2014/main" id="{FF0F860A-68ED-3A45-9B2E-50E8CE1BC6B7}"/>
              </a:ext>
            </a:extLst>
          </p:cNvPr>
          <p:cNvSpPr txBox="1">
            <a:spLocks/>
          </p:cNvSpPr>
          <p:nvPr/>
        </p:nvSpPr>
        <p:spPr>
          <a:xfrm>
            <a:off x="2786003" y="1524312"/>
            <a:ext cx="523257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dirty="0"/>
              <a:t>Course Title:  </a:t>
            </a:r>
            <a:r>
              <a:rPr lang="en-US" b="1" dirty="0"/>
              <a:t>Artificial Intelligence and Expert System </a:t>
            </a:r>
            <a:endParaRPr lang="en-US" dirty="0"/>
          </a:p>
        </p:txBody>
      </p:sp>
    </p:spTree>
    <p:extLst>
      <p:ext uri="{BB962C8B-B14F-4D97-AF65-F5344CB8AC3E}">
        <p14:creationId xmlns:p14="http://schemas.microsoft.com/office/powerpoint/2010/main" val="1599920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Outline</a:t>
            </a:r>
          </a:p>
        </p:txBody>
      </p:sp>
      <p:sp>
        <p:nvSpPr>
          <p:cNvPr id="3" name="Subtitle 2"/>
          <p:cNvSpPr>
            <a:spLocks noGrp="1"/>
          </p:cNvSpPr>
          <p:nvPr>
            <p:ph type="subTitle" idx="1"/>
          </p:nvPr>
        </p:nvSpPr>
        <p:spPr>
          <a:xfrm>
            <a:off x="486697" y="2363928"/>
            <a:ext cx="7754112" cy="3009930"/>
          </a:xfrm>
        </p:spPr>
        <p:txBody>
          <a:bodyPr>
            <a:normAutofit/>
          </a:bodyPr>
          <a:lstStyle/>
          <a:p>
            <a:pPr marL="342900" indent="-342900">
              <a:buAutoNum type="arabicPeriod"/>
            </a:pPr>
            <a:r>
              <a:rPr lang="en-US" sz="2400" dirty="0">
                <a:solidFill>
                  <a:schemeClr val="tx1"/>
                </a:solidFill>
              </a:rPr>
              <a:t>Agents and Environments</a:t>
            </a:r>
          </a:p>
          <a:p>
            <a:pPr marL="342900" indent="-342900">
              <a:buAutoNum type="arabicPeriod"/>
            </a:pPr>
            <a:endParaRPr lang="en-US" sz="2400" dirty="0">
              <a:solidFill>
                <a:schemeClr val="tx1"/>
              </a:solidFill>
            </a:endParaRPr>
          </a:p>
          <a:p>
            <a:pPr marL="342900" indent="-342900">
              <a:buAutoNum type="arabicPeriod"/>
            </a:pPr>
            <a:r>
              <a:rPr lang="en-US" sz="2400" dirty="0">
                <a:solidFill>
                  <a:schemeClr val="tx1"/>
                </a:solidFill>
              </a:rPr>
              <a:t>Good Behavior: The Concept of Rationality</a:t>
            </a:r>
          </a:p>
          <a:p>
            <a:pPr marL="342900" indent="-342900">
              <a:buAutoNum type="arabicPeriod"/>
            </a:pPr>
            <a:endParaRPr lang="en-US" sz="2400" dirty="0">
              <a:solidFill>
                <a:schemeClr val="tx1"/>
              </a:solidFill>
            </a:endParaRPr>
          </a:p>
          <a:p>
            <a:pPr marL="342900" indent="-342900">
              <a:buAutoNum type="arabicPeriod"/>
            </a:pPr>
            <a:r>
              <a:rPr lang="en-US" sz="2400" dirty="0">
                <a:solidFill>
                  <a:schemeClr val="tx1"/>
                </a:solidFill>
              </a:rPr>
              <a:t>The Nature of Environments</a:t>
            </a:r>
          </a:p>
          <a:p>
            <a:pPr marL="342900" indent="-342900">
              <a:buAutoNum type="arabicPeriod"/>
            </a:pPr>
            <a:endParaRPr lang="en-US" sz="2400" dirty="0">
              <a:solidFill>
                <a:schemeClr val="tx1"/>
              </a:solidFill>
            </a:endParaRPr>
          </a:p>
          <a:p>
            <a:pPr marL="342900" indent="-342900">
              <a:buAutoNum type="arabicPeriod"/>
            </a:pPr>
            <a:r>
              <a:rPr lang="en-US" sz="2400" dirty="0">
                <a:solidFill>
                  <a:schemeClr val="tx1"/>
                </a:solidFill>
              </a:rPr>
              <a:t>The Structure of Agents</a:t>
            </a:r>
          </a:p>
          <a:p>
            <a:pPr marL="342900" indent="-342900">
              <a:buAutoNum type="arabicPeriod"/>
            </a:pPr>
            <a:endParaRPr lang="en-US" sz="2400" dirty="0">
              <a:solidFill>
                <a:schemeClr val="tx1"/>
              </a:solidFill>
            </a:endParaRPr>
          </a:p>
          <a:p>
            <a:pPr marL="342900" indent="-342900">
              <a:buAutoNum type="arabicPeriod"/>
            </a:pPr>
            <a:endParaRPr lang="en-US" sz="2400" dirty="0">
              <a:solidFill>
                <a:schemeClr val="tx1"/>
              </a:solidFill>
            </a:endParaRP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3283616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Outline</a:t>
            </a:r>
          </a:p>
        </p:txBody>
      </p:sp>
      <p:sp>
        <p:nvSpPr>
          <p:cNvPr id="3" name="Subtitle 2"/>
          <p:cNvSpPr>
            <a:spLocks noGrp="1"/>
          </p:cNvSpPr>
          <p:nvPr>
            <p:ph type="subTitle" idx="1"/>
          </p:nvPr>
        </p:nvSpPr>
        <p:spPr>
          <a:xfrm>
            <a:off x="486697" y="2363928"/>
            <a:ext cx="7754112" cy="3009930"/>
          </a:xfrm>
        </p:spPr>
        <p:txBody>
          <a:bodyPr>
            <a:normAutofit/>
          </a:bodyPr>
          <a:lstStyle/>
          <a:p>
            <a:pPr marL="342900" indent="-342900">
              <a:buAutoNum type="arabicPeriod"/>
            </a:pPr>
            <a:r>
              <a:rPr lang="en-US" sz="2400" dirty="0">
                <a:solidFill>
                  <a:schemeClr val="tx1"/>
                </a:solidFill>
              </a:rPr>
              <a:t>What is AI?</a:t>
            </a:r>
          </a:p>
          <a:p>
            <a:pPr marL="342900" indent="-342900">
              <a:buAutoNum type="arabicPeriod"/>
            </a:pPr>
            <a:r>
              <a:rPr lang="en-US" sz="2400" dirty="0">
                <a:solidFill>
                  <a:schemeClr val="tx1"/>
                </a:solidFill>
              </a:rPr>
              <a:t>The Foundations of AI.</a:t>
            </a:r>
          </a:p>
          <a:p>
            <a:pPr marL="342900" indent="-342900">
              <a:buAutoNum type="arabicPeriod"/>
            </a:pPr>
            <a:r>
              <a:rPr lang="en-US" sz="2400" dirty="0">
                <a:solidFill>
                  <a:schemeClr val="tx1"/>
                </a:solidFill>
              </a:rPr>
              <a:t>Brief History of AI</a:t>
            </a:r>
          </a:p>
          <a:p>
            <a:pPr marL="342900" indent="-342900">
              <a:buAutoNum type="arabicPeriod"/>
            </a:pPr>
            <a:r>
              <a:rPr lang="en-US" sz="2400" dirty="0">
                <a:solidFill>
                  <a:schemeClr val="tx1"/>
                </a:solidFill>
              </a:rPr>
              <a:t>The State of the Art.</a:t>
            </a:r>
          </a:p>
          <a:p>
            <a:pPr marL="342900" indent="-342900">
              <a:buAutoNum type="arabicPeriod"/>
            </a:pPr>
            <a:r>
              <a:rPr lang="en-US" sz="2400" dirty="0">
                <a:solidFill>
                  <a:schemeClr val="tx1"/>
                </a:solidFill>
              </a:rPr>
              <a:t>Course Outline by Topics and Weeks.</a:t>
            </a: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42487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INTELLIGENT AGENT</a:t>
            </a:r>
          </a:p>
        </p:txBody>
      </p:sp>
      <p:sp>
        <p:nvSpPr>
          <p:cNvPr id="7" name="Content Placeholder 2">
            <a:extLst>
              <a:ext uri="{FF2B5EF4-FFF2-40B4-BE49-F238E27FC236}">
                <a16:creationId xmlns:a16="http://schemas.microsoft.com/office/drawing/2014/main" id="{5E5BA6C7-0BC7-4CEC-BC49-5B464F363BE8}"/>
              </a:ext>
            </a:extLst>
          </p:cNvPr>
          <p:cNvSpPr txBox="1">
            <a:spLocks/>
          </p:cNvSpPr>
          <p:nvPr/>
        </p:nvSpPr>
        <p:spPr>
          <a:xfrm>
            <a:off x="74612" y="2208628"/>
            <a:ext cx="8858373" cy="3854547"/>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gn="just"/>
            <a:r>
              <a:rPr lang="en-US" sz="2800" dirty="0">
                <a:solidFill>
                  <a:schemeClr val="tx1"/>
                </a:solidFill>
              </a:rPr>
              <a:t>Agent: entity in a program or environment capable of generating action.</a:t>
            </a:r>
          </a:p>
          <a:p>
            <a:pPr algn="just"/>
            <a:endParaRPr lang="en-US" sz="2800" dirty="0">
              <a:solidFill>
                <a:schemeClr val="tx1"/>
              </a:solidFill>
            </a:endParaRPr>
          </a:p>
          <a:p>
            <a:pPr algn="just"/>
            <a:r>
              <a:rPr lang="en-US" sz="2800" dirty="0">
                <a:solidFill>
                  <a:schemeClr val="tx1"/>
                </a:solidFill>
              </a:rPr>
              <a:t>An agent uses perception of the environment to make decisions about actions to take.</a:t>
            </a:r>
          </a:p>
          <a:p>
            <a:pPr algn="just"/>
            <a:endParaRPr lang="en-US" sz="2800" dirty="0">
              <a:solidFill>
                <a:schemeClr val="tx1"/>
              </a:solidFill>
            </a:endParaRPr>
          </a:p>
          <a:p>
            <a:pPr algn="just"/>
            <a:r>
              <a:rPr lang="en-US" sz="2800" dirty="0">
                <a:solidFill>
                  <a:schemeClr val="tx1"/>
                </a:solidFill>
              </a:rPr>
              <a:t>The perception capability is usually called a sensor.</a:t>
            </a:r>
          </a:p>
          <a:p>
            <a:pPr algn="just"/>
            <a:endParaRPr lang="en-US" sz="2800" dirty="0">
              <a:solidFill>
                <a:schemeClr val="tx1"/>
              </a:solidFill>
            </a:endParaRPr>
          </a:p>
          <a:p>
            <a:pPr algn="just"/>
            <a:r>
              <a:rPr lang="en-US" sz="2800" dirty="0">
                <a:solidFill>
                  <a:schemeClr val="tx1"/>
                </a:solidFill>
              </a:rPr>
              <a:t>The actions can depend on the most recent perception or on the entire history (percept sequence).</a:t>
            </a:r>
          </a:p>
          <a:p>
            <a:pPr algn="just"/>
            <a:endParaRPr lang="en-US" sz="2800" dirty="0">
              <a:solidFill>
                <a:schemeClr val="tx1"/>
              </a:solidFill>
            </a:endParaRPr>
          </a:p>
        </p:txBody>
      </p:sp>
    </p:spTree>
    <p:extLst>
      <p:ext uri="{BB962C8B-B14F-4D97-AF65-F5344CB8AC3E}">
        <p14:creationId xmlns:p14="http://schemas.microsoft.com/office/powerpoint/2010/main" val="4087324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AGENT V/S PROGRAM</a:t>
            </a:r>
          </a:p>
        </p:txBody>
      </p:sp>
      <p:sp>
        <p:nvSpPr>
          <p:cNvPr id="7" name="Content Placeholder 2">
            <a:extLst>
              <a:ext uri="{FF2B5EF4-FFF2-40B4-BE49-F238E27FC236}">
                <a16:creationId xmlns:a16="http://schemas.microsoft.com/office/drawing/2014/main" id="{9453DBA9-4017-4CA2-9674-E8219C20E696}"/>
              </a:ext>
            </a:extLst>
          </p:cNvPr>
          <p:cNvSpPr txBox="1">
            <a:spLocks/>
          </p:cNvSpPr>
          <p:nvPr/>
        </p:nvSpPr>
        <p:spPr>
          <a:xfrm>
            <a:off x="74613" y="2264898"/>
            <a:ext cx="8816170" cy="4059702"/>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gn="just"/>
            <a:r>
              <a:rPr lang="en-US" sz="2800" b="1">
                <a:solidFill>
                  <a:schemeClr val="tx1"/>
                </a:solidFill>
              </a:rPr>
              <a:t>Size </a:t>
            </a:r>
            <a:r>
              <a:rPr lang="en-US" sz="2800">
                <a:solidFill>
                  <a:schemeClr val="tx1"/>
                </a:solidFill>
              </a:rPr>
              <a:t>- an agent is usually smaller than a program.</a:t>
            </a:r>
          </a:p>
          <a:p>
            <a:pPr algn="just"/>
            <a:endParaRPr lang="en-US" sz="2800">
              <a:solidFill>
                <a:schemeClr val="tx1"/>
              </a:solidFill>
            </a:endParaRPr>
          </a:p>
          <a:p>
            <a:pPr algn="just"/>
            <a:r>
              <a:rPr lang="en-US" sz="2800" b="1">
                <a:solidFill>
                  <a:schemeClr val="tx1"/>
                </a:solidFill>
              </a:rPr>
              <a:t>Purpose</a:t>
            </a:r>
            <a:r>
              <a:rPr lang="en-US" sz="2800">
                <a:solidFill>
                  <a:schemeClr val="tx1"/>
                </a:solidFill>
              </a:rPr>
              <a:t> - an agent has a specific purpose while programs are multi-functional.</a:t>
            </a:r>
          </a:p>
          <a:p>
            <a:pPr algn="just"/>
            <a:endParaRPr lang="en-US" sz="2800">
              <a:solidFill>
                <a:schemeClr val="tx1"/>
              </a:solidFill>
            </a:endParaRPr>
          </a:p>
          <a:p>
            <a:pPr algn="just"/>
            <a:r>
              <a:rPr lang="en-US" sz="2800" b="1">
                <a:solidFill>
                  <a:schemeClr val="tx1"/>
                </a:solidFill>
              </a:rPr>
              <a:t>Persistence</a:t>
            </a:r>
            <a:r>
              <a:rPr lang="en-US" sz="2800">
                <a:solidFill>
                  <a:schemeClr val="tx1"/>
                </a:solidFill>
              </a:rPr>
              <a:t> - an agent's life span is not entirely dependent on a user launching and quitting it.</a:t>
            </a:r>
          </a:p>
          <a:p>
            <a:pPr algn="just"/>
            <a:endParaRPr lang="en-US" sz="2800">
              <a:solidFill>
                <a:schemeClr val="tx1"/>
              </a:solidFill>
            </a:endParaRPr>
          </a:p>
          <a:p>
            <a:pPr algn="just"/>
            <a:r>
              <a:rPr lang="en-US" sz="2800" b="1">
                <a:solidFill>
                  <a:schemeClr val="tx1"/>
                </a:solidFill>
              </a:rPr>
              <a:t>Autonomy</a:t>
            </a:r>
            <a:r>
              <a:rPr lang="en-US" sz="2800">
                <a:solidFill>
                  <a:schemeClr val="tx1"/>
                </a:solidFill>
              </a:rPr>
              <a:t> - an agent doesn't need the user's input to function.</a:t>
            </a:r>
          </a:p>
          <a:p>
            <a:pPr algn="just"/>
            <a:endParaRPr lang="en-US" sz="2800" dirty="0">
              <a:solidFill>
                <a:schemeClr val="tx1"/>
              </a:solidFill>
            </a:endParaRPr>
          </a:p>
        </p:txBody>
      </p:sp>
    </p:spTree>
    <p:extLst>
      <p:ext uri="{BB962C8B-B14F-4D97-AF65-F5344CB8AC3E}">
        <p14:creationId xmlns:p14="http://schemas.microsoft.com/office/powerpoint/2010/main" val="466451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AN AGENT ?</a:t>
            </a:r>
          </a:p>
        </p:txBody>
      </p:sp>
      <p:pic>
        <p:nvPicPr>
          <p:cNvPr id="4" name="Picture 3">
            <a:extLst>
              <a:ext uri="{FF2B5EF4-FFF2-40B4-BE49-F238E27FC236}">
                <a16:creationId xmlns:a16="http://schemas.microsoft.com/office/drawing/2014/main" id="{18ECA735-E726-4034-B1C2-D1FD0294717C}"/>
              </a:ext>
            </a:extLst>
          </p:cNvPr>
          <p:cNvPicPr>
            <a:picLocks noChangeAspect="1"/>
          </p:cNvPicPr>
          <p:nvPr/>
        </p:nvPicPr>
        <p:blipFill>
          <a:blip r:embed="rId2"/>
          <a:stretch>
            <a:fillRect/>
          </a:stretch>
        </p:blipFill>
        <p:spPr>
          <a:xfrm>
            <a:off x="0" y="1983544"/>
            <a:ext cx="9144000" cy="4874456"/>
          </a:xfrm>
          <a:prstGeom prst="rect">
            <a:avLst/>
          </a:prstGeom>
        </p:spPr>
      </p:pic>
    </p:spTree>
    <p:extLst>
      <p:ext uri="{BB962C8B-B14F-4D97-AF65-F5344CB8AC3E}">
        <p14:creationId xmlns:p14="http://schemas.microsoft.com/office/powerpoint/2010/main" val="3480222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RO</a:t>
            </a:r>
            <a:r>
              <a:rPr lang="en-US" u="sng" dirty="0"/>
              <a:t>BOTS</a:t>
            </a:r>
            <a:r>
              <a:rPr lang="en-US" dirty="0"/>
              <a:t> AND THEIR APPLICATION</a:t>
            </a:r>
          </a:p>
        </p:txBody>
      </p:sp>
      <p:pic>
        <p:nvPicPr>
          <p:cNvPr id="3" name="Picture 2">
            <a:extLst>
              <a:ext uri="{FF2B5EF4-FFF2-40B4-BE49-F238E27FC236}">
                <a16:creationId xmlns:a16="http://schemas.microsoft.com/office/drawing/2014/main" id="{095D20DB-B967-4F3B-877D-B63FCCD3C959}"/>
              </a:ext>
            </a:extLst>
          </p:cNvPr>
          <p:cNvPicPr>
            <a:picLocks noChangeAspect="1"/>
          </p:cNvPicPr>
          <p:nvPr/>
        </p:nvPicPr>
        <p:blipFill>
          <a:blip r:embed="rId2"/>
          <a:stretch>
            <a:fillRect/>
          </a:stretch>
        </p:blipFill>
        <p:spPr>
          <a:xfrm>
            <a:off x="13036" y="2025748"/>
            <a:ext cx="9125645" cy="4832252"/>
          </a:xfrm>
          <a:prstGeom prst="rect">
            <a:avLst/>
          </a:prstGeom>
        </p:spPr>
      </p:pic>
    </p:spTree>
    <p:extLst>
      <p:ext uri="{BB962C8B-B14F-4D97-AF65-F5344CB8AC3E}">
        <p14:creationId xmlns:p14="http://schemas.microsoft.com/office/powerpoint/2010/main" val="291349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0" y="589684"/>
            <a:ext cx="8469441" cy="1088136"/>
          </a:xfrm>
        </p:spPr>
        <p:txBody>
          <a:bodyPr>
            <a:normAutofit fontScale="90000"/>
          </a:bodyPr>
          <a:lstStyle/>
          <a:p>
            <a:pPr algn="ctr"/>
            <a:r>
              <a:rPr lang="en-US" dirty="0"/>
              <a:t>TAXONOMY OF </a:t>
            </a:r>
            <a:br>
              <a:rPr lang="en-US" dirty="0"/>
            </a:br>
            <a:r>
              <a:rPr lang="en-US" dirty="0"/>
              <a:t>AUTONOMOUS AGENT</a:t>
            </a:r>
          </a:p>
        </p:txBody>
      </p:sp>
      <p:pic>
        <p:nvPicPr>
          <p:cNvPr id="3" name="Picture 2">
            <a:extLst>
              <a:ext uri="{FF2B5EF4-FFF2-40B4-BE49-F238E27FC236}">
                <a16:creationId xmlns:a16="http://schemas.microsoft.com/office/drawing/2014/main" id="{CA300382-F047-4CD9-AFE3-91CFD72EC05E}"/>
              </a:ext>
            </a:extLst>
          </p:cNvPr>
          <p:cNvPicPr>
            <a:picLocks noChangeAspect="1"/>
          </p:cNvPicPr>
          <p:nvPr/>
        </p:nvPicPr>
        <p:blipFill>
          <a:blip r:embed="rId2"/>
          <a:stretch>
            <a:fillRect/>
          </a:stretch>
        </p:blipFill>
        <p:spPr>
          <a:xfrm>
            <a:off x="211861" y="2025748"/>
            <a:ext cx="8833665" cy="4832252"/>
          </a:xfrm>
          <a:prstGeom prst="rect">
            <a:avLst/>
          </a:prstGeom>
        </p:spPr>
      </p:pic>
    </p:spTree>
    <p:extLst>
      <p:ext uri="{BB962C8B-B14F-4D97-AF65-F5344CB8AC3E}">
        <p14:creationId xmlns:p14="http://schemas.microsoft.com/office/powerpoint/2010/main" val="2776091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AGENT TOPOLOGY</a:t>
            </a:r>
          </a:p>
        </p:txBody>
      </p:sp>
      <p:pic>
        <p:nvPicPr>
          <p:cNvPr id="3" name="Picture 2">
            <a:extLst>
              <a:ext uri="{FF2B5EF4-FFF2-40B4-BE49-F238E27FC236}">
                <a16:creationId xmlns:a16="http://schemas.microsoft.com/office/drawing/2014/main" id="{11C0480A-3144-4FF5-9B17-86935B6871FF}"/>
              </a:ext>
            </a:extLst>
          </p:cNvPr>
          <p:cNvPicPr>
            <a:picLocks noChangeAspect="1"/>
          </p:cNvPicPr>
          <p:nvPr/>
        </p:nvPicPr>
        <p:blipFill>
          <a:blip r:embed="rId2"/>
          <a:stretch>
            <a:fillRect/>
          </a:stretch>
        </p:blipFill>
        <p:spPr>
          <a:xfrm>
            <a:off x="159018" y="2058571"/>
            <a:ext cx="8858373" cy="4104727"/>
          </a:xfrm>
          <a:prstGeom prst="rect">
            <a:avLst/>
          </a:prstGeom>
        </p:spPr>
      </p:pic>
    </p:spTree>
    <p:extLst>
      <p:ext uri="{BB962C8B-B14F-4D97-AF65-F5344CB8AC3E}">
        <p14:creationId xmlns:p14="http://schemas.microsoft.com/office/powerpoint/2010/main" val="2031266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253" y="463073"/>
            <a:ext cx="7808976" cy="1088136"/>
          </a:xfrm>
        </p:spPr>
        <p:txBody>
          <a:bodyPr>
            <a:normAutofit fontScale="90000"/>
          </a:bodyPr>
          <a:lstStyle/>
          <a:p>
            <a:r>
              <a:rPr lang="en-US" dirty="0"/>
              <a:t>DESIRABLE PROPERTIES OF AGENT</a:t>
            </a:r>
          </a:p>
        </p:txBody>
      </p:sp>
      <p:pic>
        <p:nvPicPr>
          <p:cNvPr id="3" name="Picture 2">
            <a:extLst>
              <a:ext uri="{FF2B5EF4-FFF2-40B4-BE49-F238E27FC236}">
                <a16:creationId xmlns:a16="http://schemas.microsoft.com/office/drawing/2014/main" id="{87F246C4-1653-4831-B264-9CCD84912B2E}"/>
              </a:ext>
            </a:extLst>
          </p:cNvPr>
          <p:cNvPicPr>
            <a:picLocks noChangeAspect="1"/>
          </p:cNvPicPr>
          <p:nvPr/>
        </p:nvPicPr>
        <p:blipFill>
          <a:blip r:embed="rId2"/>
          <a:stretch>
            <a:fillRect/>
          </a:stretch>
        </p:blipFill>
        <p:spPr>
          <a:xfrm>
            <a:off x="-1" y="1983545"/>
            <a:ext cx="9144001" cy="4874454"/>
          </a:xfrm>
          <a:prstGeom prst="rect">
            <a:avLst/>
          </a:prstGeom>
        </p:spPr>
      </p:pic>
    </p:spTree>
    <p:extLst>
      <p:ext uri="{BB962C8B-B14F-4D97-AF65-F5344CB8AC3E}">
        <p14:creationId xmlns:p14="http://schemas.microsoft.com/office/powerpoint/2010/main" val="608064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253" y="463073"/>
            <a:ext cx="7808976" cy="1088136"/>
          </a:xfrm>
        </p:spPr>
        <p:txBody>
          <a:bodyPr>
            <a:normAutofit fontScale="90000"/>
          </a:bodyPr>
          <a:lstStyle/>
          <a:p>
            <a:r>
              <a:rPr lang="en-US" dirty="0"/>
              <a:t>DESIRABLE PROPERTIES OF AGENT</a:t>
            </a:r>
          </a:p>
        </p:txBody>
      </p:sp>
      <p:sp>
        <p:nvSpPr>
          <p:cNvPr id="4" name="Subtitle 4">
            <a:extLst>
              <a:ext uri="{FF2B5EF4-FFF2-40B4-BE49-F238E27FC236}">
                <a16:creationId xmlns:a16="http://schemas.microsoft.com/office/drawing/2014/main" id="{C945CD77-1CA7-42DC-BF3C-C2C12663E09F}"/>
              </a:ext>
            </a:extLst>
          </p:cNvPr>
          <p:cNvSpPr>
            <a:spLocks noGrp="1"/>
          </p:cNvSpPr>
          <p:nvPr>
            <p:ph type="subTitle" idx="1"/>
          </p:nvPr>
        </p:nvSpPr>
        <p:spPr>
          <a:xfrm>
            <a:off x="476205" y="1532427"/>
            <a:ext cx="7754112" cy="484632"/>
          </a:xfrm>
        </p:spPr>
        <p:txBody>
          <a:bodyPr/>
          <a:lstStyle/>
          <a:p>
            <a:r>
              <a:rPr lang="en-US" dirty="0"/>
              <a:t>Continued</a:t>
            </a:r>
            <a:r>
              <a:rPr lang="en-FI" dirty="0"/>
              <a:t>..</a:t>
            </a:r>
          </a:p>
        </p:txBody>
      </p:sp>
      <p:pic>
        <p:nvPicPr>
          <p:cNvPr id="5" name="Picture 4">
            <a:extLst>
              <a:ext uri="{FF2B5EF4-FFF2-40B4-BE49-F238E27FC236}">
                <a16:creationId xmlns:a16="http://schemas.microsoft.com/office/drawing/2014/main" id="{5548C8A8-9F7A-4A09-9FEF-69CA017DCF52}"/>
              </a:ext>
            </a:extLst>
          </p:cNvPr>
          <p:cNvPicPr>
            <a:picLocks noChangeAspect="1"/>
          </p:cNvPicPr>
          <p:nvPr/>
        </p:nvPicPr>
        <p:blipFill>
          <a:blip r:embed="rId2"/>
          <a:stretch>
            <a:fillRect/>
          </a:stretch>
        </p:blipFill>
        <p:spPr>
          <a:xfrm>
            <a:off x="-63721" y="2017058"/>
            <a:ext cx="9221789" cy="4993341"/>
          </a:xfrm>
          <a:prstGeom prst="rect">
            <a:avLst/>
          </a:prstGeom>
        </p:spPr>
      </p:pic>
    </p:spTree>
    <p:extLst>
      <p:ext uri="{BB962C8B-B14F-4D97-AF65-F5344CB8AC3E}">
        <p14:creationId xmlns:p14="http://schemas.microsoft.com/office/powerpoint/2010/main" val="3961814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253" y="463073"/>
            <a:ext cx="7808976" cy="1088136"/>
          </a:xfrm>
        </p:spPr>
        <p:txBody>
          <a:bodyPr>
            <a:normAutofit fontScale="90000"/>
          </a:bodyPr>
          <a:lstStyle/>
          <a:p>
            <a:r>
              <a:rPr lang="en-US" dirty="0"/>
              <a:t>DESIRABLE PROPERTIES OF AGENT</a:t>
            </a:r>
          </a:p>
        </p:txBody>
      </p:sp>
      <p:sp>
        <p:nvSpPr>
          <p:cNvPr id="4" name="Subtitle 4">
            <a:extLst>
              <a:ext uri="{FF2B5EF4-FFF2-40B4-BE49-F238E27FC236}">
                <a16:creationId xmlns:a16="http://schemas.microsoft.com/office/drawing/2014/main" id="{C945CD77-1CA7-42DC-BF3C-C2C12663E09F}"/>
              </a:ext>
            </a:extLst>
          </p:cNvPr>
          <p:cNvSpPr>
            <a:spLocks noGrp="1"/>
          </p:cNvSpPr>
          <p:nvPr>
            <p:ph type="subTitle" idx="1"/>
          </p:nvPr>
        </p:nvSpPr>
        <p:spPr>
          <a:xfrm>
            <a:off x="476205" y="1532427"/>
            <a:ext cx="7754112" cy="484632"/>
          </a:xfrm>
        </p:spPr>
        <p:txBody>
          <a:bodyPr/>
          <a:lstStyle/>
          <a:p>
            <a:r>
              <a:rPr lang="en-US" dirty="0"/>
              <a:t>Continued</a:t>
            </a:r>
            <a:r>
              <a:rPr lang="en-FI" dirty="0"/>
              <a:t>..</a:t>
            </a:r>
          </a:p>
        </p:txBody>
      </p:sp>
      <p:pic>
        <p:nvPicPr>
          <p:cNvPr id="6" name="Picture 5">
            <a:extLst>
              <a:ext uri="{FF2B5EF4-FFF2-40B4-BE49-F238E27FC236}">
                <a16:creationId xmlns:a16="http://schemas.microsoft.com/office/drawing/2014/main" id="{285E0215-2B02-4A5F-8553-A32BA03B57DC}"/>
              </a:ext>
            </a:extLst>
          </p:cNvPr>
          <p:cNvPicPr>
            <a:picLocks noChangeAspect="1"/>
          </p:cNvPicPr>
          <p:nvPr/>
        </p:nvPicPr>
        <p:blipFill>
          <a:blip r:embed="rId2"/>
          <a:stretch>
            <a:fillRect/>
          </a:stretch>
        </p:blipFill>
        <p:spPr>
          <a:xfrm>
            <a:off x="28134" y="2017058"/>
            <a:ext cx="9017391" cy="4155141"/>
          </a:xfrm>
          <a:prstGeom prst="rect">
            <a:avLst/>
          </a:prstGeom>
        </p:spPr>
      </p:pic>
    </p:spTree>
    <p:extLst>
      <p:ext uri="{BB962C8B-B14F-4D97-AF65-F5344CB8AC3E}">
        <p14:creationId xmlns:p14="http://schemas.microsoft.com/office/powerpoint/2010/main" val="4197568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AGENT AND ENVIRONMENT</a:t>
            </a:r>
          </a:p>
        </p:txBody>
      </p:sp>
      <p:pic>
        <p:nvPicPr>
          <p:cNvPr id="3" name="Picture 2">
            <a:extLst>
              <a:ext uri="{FF2B5EF4-FFF2-40B4-BE49-F238E27FC236}">
                <a16:creationId xmlns:a16="http://schemas.microsoft.com/office/drawing/2014/main" id="{19A514F7-FBBA-45B6-A1F4-2F87FCC4A1B0}"/>
              </a:ext>
            </a:extLst>
          </p:cNvPr>
          <p:cNvPicPr>
            <a:picLocks noChangeAspect="1"/>
          </p:cNvPicPr>
          <p:nvPr/>
        </p:nvPicPr>
        <p:blipFill>
          <a:blip r:embed="rId2"/>
          <a:stretch>
            <a:fillRect/>
          </a:stretch>
        </p:blipFill>
        <p:spPr>
          <a:xfrm>
            <a:off x="150813" y="2025748"/>
            <a:ext cx="5785754" cy="4726744"/>
          </a:xfrm>
          <a:prstGeom prst="rect">
            <a:avLst/>
          </a:prstGeom>
        </p:spPr>
      </p:pic>
      <p:sp>
        <p:nvSpPr>
          <p:cNvPr id="4" name="TextBox 3">
            <a:extLst>
              <a:ext uri="{FF2B5EF4-FFF2-40B4-BE49-F238E27FC236}">
                <a16:creationId xmlns:a16="http://schemas.microsoft.com/office/drawing/2014/main" id="{49A36F1A-FC6F-43C0-92F3-7E64C4E6E7B8}"/>
              </a:ext>
            </a:extLst>
          </p:cNvPr>
          <p:cNvSpPr txBox="1"/>
          <p:nvPr/>
        </p:nvSpPr>
        <p:spPr>
          <a:xfrm>
            <a:off x="5812080" y="2496294"/>
            <a:ext cx="2345514" cy="3785652"/>
          </a:xfrm>
          <a:prstGeom prst="rect">
            <a:avLst/>
          </a:prstGeom>
          <a:noFill/>
        </p:spPr>
        <p:txBody>
          <a:bodyPr wrap="none" rtlCol="0">
            <a:spAutoFit/>
          </a:bodyPr>
          <a:lstStyle/>
          <a:p>
            <a:r>
              <a:rPr lang="en-US" sz="2400" b="1" dirty="0">
                <a:latin typeface="_PDMS_IslamicFont" pitchFamily="2" charset="-78"/>
                <a:cs typeface="_PDMS_IslamicFont" pitchFamily="2" charset="-78"/>
              </a:rPr>
              <a:t>ENVIRONMENT</a:t>
            </a:r>
          </a:p>
          <a:p>
            <a:r>
              <a:rPr lang="en-US" sz="2400" b="1" dirty="0">
                <a:latin typeface="_PDMS_IslamicFont" pitchFamily="2" charset="-78"/>
                <a:cs typeface="_PDMS_IslamicFont" pitchFamily="2" charset="-78"/>
              </a:rPr>
              <a:t>SENSOR</a:t>
            </a:r>
          </a:p>
          <a:p>
            <a:r>
              <a:rPr lang="en-US" sz="2400" b="1" dirty="0">
                <a:latin typeface="_PDMS_IslamicFont" pitchFamily="2" charset="-78"/>
                <a:cs typeface="_PDMS_IslamicFont" pitchFamily="2" charset="-78"/>
              </a:rPr>
              <a:t>ACTUATORS</a:t>
            </a:r>
          </a:p>
          <a:p>
            <a:endParaRPr lang="en-US" sz="2400" b="1" dirty="0">
              <a:latin typeface="_PDMS_IslamicFont" pitchFamily="2" charset="-78"/>
              <a:cs typeface="_PDMS_IslamicFont" pitchFamily="2" charset="-78"/>
            </a:endParaRPr>
          </a:p>
          <a:p>
            <a:r>
              <a:rPr lang="en-US" sz="2400" b="1" dirty="0">
                <a:latin typeface="_PDMS_IslamicFont" pitchFamily="2" charset="-78"/>
                <a:cs typeface="_PDMS_IslamicFont" pitchFamily="2" charset="-78"/>
              </a:rPr>
              <a:t>PERCEPT</a:t>
            </a:r>
          </a:p>
          <a:p>
            <a:r>
              <a:rPr lang="en-US" sz="2400" b="1" dirty="0">
                <a:latin typeface="_PDMS_IslamicFont" pitchFamily="2" charset="-78"/>
                <a:cs typeface="_PDMS_IslamicFont" pitchFamily="2" charset="-78"/>
              </a:rPr>
              <a:t>PERCEPT SEQUENCE</a:t>
            </a:r>
          </a:p>
          <a:p>
            <a:endParaRPr lang="en-US" sz="2400" b="1" dirty="0">
              <a:latin typeface="_PDMS_IslamicFont" pitchFamily="2" charset="-78"/>
              <a:cs typeface="_PDMS_IslamicFont" pitchFamily="2" charset="-78"/>
            </a:endParaRPr>
          </a:p>
          <a:p>
            <a:r>
              <a:rPr lang="en-US" sz="2400" b="1" dirty="0">
                <a:latin typeface="_PDMS_IslamicFont" pitchFamily="2" charset="-78"/>
                <a:cs typeface="_PDMS_IslamicFont" pitchFamily="2" charset="-78"/>
              </a:rPr>
              <a:t>AGENT FUNCTION</a:t>
            </a:r>
          </a:p>
          <a:p>
            <a:r>
              <a:rPr lang="en-US" sz="2400" b="1" dirty="0">
                <a:latin typeface="_PDMS_IslamicFont" pitchFamily="2" charset="-78"/>
                <a:cs typeface="_PDMS_IslamicFont" pitchFamily="2" charset="-78"/>
              </a:rPr>
              <a:t>AGENT PROGRAM</a:t>
            </a:r>
          </a:p>
          <a:p>
            <a:endParaRPr lang="en-US" sz="2400" b="1" dirty="0">
              <a:latin typeface="_PDMS_IslamicFont" pitchFamily="2" charset="-78"/>
              <a:cs typeface="_PDMS_IslamicFont" pitchFamily="2" charset="-78"/>
            </a:endParaRPr>
          </a:p>
        </p:txBody>
      </p:sp>
    </p:spTree>
    <p:extLst>
      <p:ext uri="{BB962C8B-B14F-4D97-AF65-F5344CB8AC3E}">
        <p14:creationId xmlns:p14="http://schemas.microsoft.com/office/powerpoint/2010/main" val="4285994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Course Objectives</a:t>
            </a:r>
          </a:p>
        </p:txBody>
      </p:sp>
      <p:sp>
        <p:nvSpPr>
          <p:cNvPr id="7" name="Content Placeholder 2">
            <a:extLst>
              <a:ext uri="{FF2B5EF4-FFF2-40B4-BE49-F238E27FC236}">
                <a16:creationId xmlns:a16="http://schemas.microsoft.com/office/drawing/2014/main" id="{130F0F1A-C5AD-4D55-9D0F-C122BAC53FE4}"/>
              </a:ext>
            </a:extLst>
          </p:cNvPr>
          <p:cNvSpPr txBox="1">
            <a:spLocks/>
          </p:cNvSpPr>
          <p:nvPr/>
        </p:nvSpPr>
        <p:spPr>
          <a:xfrm>
            <a:off x="166846" y="2198077"/>
            <a:ext cx="8810308" cy="439967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marL="457200" indent="-457200" algn="just">
              <a:buFont typeface="Arial" panose="020B0604020202020204" pitchFamily="34" charset="0"/>
              <a:buChar char="•"/>
            </a:pPr>
            <a:r>
              <a:rPr lang="en-US" sz="2800" dirty="0">
                <a:solidFill>
                  <a:schemeClr val="tx1"/>
                </a:solidFill>
              </a:rPr>
              <a:t>Get an overview of artificial intelligence (AI) principles and approaches.</a:t>
            </a:r>
          </a:p>
          <a:p>
            <a:pPr marL="457200" indent="-457200" algn="just">
              <a:buFont typeface="Arial" panose="020B0604020202020204" pitchFamily="34" charset="0"/>
              <a:buChar char="•"/>
            </a:pPr>
            <a:r>
              <a:rPr lang="en-US" sz="2800" dirty="0">
                <a:solidFill>
                  <a:schemeClr val="tx1"/>
                </a:solidFill>
              </a:rPr>
              <a:t>Develop a basic understanding of the building blocks of AI as presented in terms of intelligent agents: Search, Knowledge representation, inference, logic, learning.</a:t>
            </a:r>
          </a:p>
          <a:p>
            <a:pPr marL="457200" indent="-457200" algn="just">
              <a:buFont typeface="Arial" panose="020B0604020202020204" pitchFamily="34" charset="0"/>
              <a:buChar char="•"/>
            </a:pPr>
            <a:r>
              <a:rPr lang="en-US" sz="2800" dirty="0">
                <a:solidFill>
                  <a:schemeClr val="tx1"/>
                </a:solidFill>
              </a:rPr>
              <a:t>Develop a brief overview of AI applications: Expert Systems and Planners.</a:t>
            </a:r>
          </a:p>
          <a:p>
            <a:pPr marL="457200" indent="-457200" algn="just">
              <a:buFont typeface="Arial" panose="020B0604020202020204" pitchFamily="34" charset="0"/>
              <a:buChar char="•"/>
            </a:pPr>
            <a:r>
              <a:rPr lang="en-US" sz="2800" dirty="0">
                <a:solidFill>
                  <a:schemeClr val="tx1"/>
                </a:solidFill>
              </a:rPr>
              <a:t>Follow AI literature with the ability to go on to independent work in the field.</a:t>
            </a:r>
          </a:p>
          <a:p>
            <a:pPr algn="just"/>
            <a:endParaRPr lang="en-US" dirty="0">
              <a:solidFill>
                <a:schemeClr val="tx1"/>
              </a:solidFill>
            </a:endParaRPr>
          </a:p>
        </p:txBody>
      </p:sp>
    </p:spTree>
    <p:extLst>
      <p:ext uri="{BB962C8B-B14F-4D97-AF65-F5344CB8AC3E}">
        <p14:creationId xmlns:p14="http://schemas.microsoft.com/office/powerpoint/2010/main" val="4039536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AGENT FUNCTION</a:t>
            </a:r>
            <a:endParaRPr lang="en-US" dirty="0"/>
          </a:p>
        </p:txBody>
      </p:sp>
      <p:sp>
        <p:nvSpPr>
          <p:cNvPr id="3" name="Content Placeholder 2">
            <a:extLst>
              <a:ext uri="{FF2B5EF4-FFF2-40B4-BE49-F238E27FC236}">
                <a16:creationId xmlns:a16="http://schemas.microsoft.com/office/drawing/2014/main" id="{6B3CCE15-381C-45E6-8F7F-4B576C259690}"/>
              </a:ext>
            </a:extLst>
          </p:cNvPr>
          <p:cNvSpPr txBox="1">
            <a:spLocks/>
          </p:cNvSpPr>
          <p:nvPr/>
        </p:nvSpPr>
        <p:spPr>
          <a:xfrm>
            <a:off x="227013" y="2025748"/>
            <a:ext cx="8565296" cy="147945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gn="just"/>
            <a:r>
              <a:rPr lang="en-US" sz="2200">
                <a:solidFill>
                  <a:schemeClr val="tx1"/>
                </a:solidFill>
              </a:rPr>
              <a:t>The agent function is a mathematical function that maps a sequence of perceptions into action.</a:t>
            </a:r>
          </a:p>
          <a:p>
            <a:pPr algn="just"/>
            <a:r>
              <a:rPr lang="en-US" sz="2200">
                <a:solidFill>
                  <a:schemeClr val="tx1"/>
                </a:solidFill>
              </a:rPr>
              <a:t>The function is implemented as the agent program.</a:t>
            </a:r>
          </a:p>
          <a:p>
            <a:pPr algn="just"/>
            <a:r>
              <a:rPr lang="en-US" sz="2200">
                <a:solidFill>
                  <a:schemeClr val="tx1"/>
                </a:solidFill>
              </a:rPr>
              <a:t>The part of the agent taking an action is called an actuator.</a:t>
            </a:r>
          </a:p>
          <a:p>
            <a:pPr algn="just"/>
            <a:r>
              <a:rPr lang="en-US" sz="2200">
                <a:solidFill>
                  <a:schemeClr val="tx1"/>
                </a:solidFill>
              </a:rPr>
              <a:t>environment -&gt; sensors -&gt; agent function -&gt; actuators -&gt; environment</a:t>
            </a:r>
          </a:p>
          <a:p>
            <a:pPr algn="just"/>
            <a:endParaRPr lang="en-US" sz="2200" dirty="0">
              <a:solidFill>
                <a:schemeClr val="tx1"/>
              </a:solidFill>
            </a:endParaRPr>
          </a:p>
        </p:txBody>
      </p:sp>
      <p:pic>
        <p:nvPicPr>
          <p:cNvPr id="4" name="Picture 3">
            <a:extLst>
              <a:ext uri="{FF2B5EF4-FFF2-40B4-BE49-F238E27FC236}">
                <a16:creationId xmlns:a16="http://schemas.microsoft.com/office/drawing/2014/main" id="{6F222A5E-AF5C-4BC5-94AC-3552E891FC83}"/>
              </a:ext>
            </a:extLst>
          </p:cNvPr>
          <p:cNvPicPr>
            <a:picLocks noChangeAspect="1"/>
          </p:cNvPicPr>
          <p:nvPr/>
        </p:nvPicPr>
        <p:blipFill>
          <a:blip r:embed="rId2"/>
          <a:stretch>
            <a:fillRect/>
          </a:stretch>
        </p:blipFill>
        <p:spPr>
          <a:xfrm>
            <a:off x="166261" y="3505200"/>
            <a:ext cx="8686800" cy="3352800"/>
          </a:xfrm>
          <a:prstGeom prst="rect">
            <a:avLst/>
          </a:prstGeom>
        </p:spPr>
      </p:pic>
    </p:spTree>
    <p:extLst>
      <p:ext uri="{BB962C8B-B14F-4D97-AF65-F5344CB8AC3E}">
        <p14:creationId xmlns:p14="http://schemas.microsoft.com/office/powerpoint/2010/main" val="2541703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VACUUM CLEANING AGENT</a:t>
            </a:r>
          </a:p>
        </p:txBody>
      </p:sp>
      <p:pic>
        <p:nvPicPr>
          <p:cNvPr id="3" name="Picture 2">
            <a:extLst>
              <a:ext uri="{FF2B5EF4-FFF2-40B4-BE49-F238E27FC236}">
                <a16:creationId xmlns:a16="http://schemas.microsoft.com/office/drawing/2014/main" id="{112BBF61-CB3A-4406-B419-1585D8F4E2BC}"/>
              </a:ext>
            </a:extLst>
          </p:cNvPr>
          <p:cNvPicPr>
            <a:picLocks noChangeAspect="1"/>
          </p:cNvPicPr>
          <p:nvPr/>
        </p:nvPicPr>
        <p:blipFill>
          <a:blip r:embed="rId2"/>
          <a:stretch>
            <a:fillRect/>
          </a:stretch>
        </p:blipFill>
        <p:spPr>
          <a:xfrm>
            <a:off x="150812" y="1999018"/>
            <a:ext cx="8894714" cy="4755887"/>
          </a:xfrm>
          <a:prstGeom prst="rect">
            <a:avLst/>
          </a:prstGeom>
        </p:spPr>
      </p:pic>
    </p:spTree>
    <p:extLst>
      <p:ext uri="{BB962C8B-B14F-4D97-AF65-F5344CB8AC3E}">
        <p14:creationId xmlns:p14="http://schemas.microsoft.com/office/powerpoint/2010/main" val="1284678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2193" y="603752"/>
            <a:ext cx="7808976" cy="1088136"/>
          </a:xfrm>
        </p:spPr>
        <p:txBody>
          <a:bodyPr>
            <a:normAutofit fontScale="90000"/>
          </a:bodyPr>
          <a:lstStyle/>
          <a:p>
            <a:br>
              <a:rPr lang="en-US" sz="3600" b="1" dirty="0">
                <a:cs typeface="_PDMS_IslamicFont" pitchFamily="2" charset="-78"/>
              </a:rPr>
            </a:br>
            <a:r>
              <a:rPr lang="en-US" sz="3600" b="1" dirty="0">
                <a:cs typeface="_PDMS_IslamicFont" pitchFamily="2" charset="-78"/>
              </a:rPr>
              <a:t>GOOD BEHAVIOR: </a:t>
            </a:r>
            <a:br>
              <a:rPr lang="en-US" sz="3600" b="1" dirty="0">
                <a:cs typeface="_PDMS_IslamicFont" pitchFamily="2" charset="-78"/>
              </a:rPr>
            </a:br>
            <a:r>
              <a:rPr lang="en-US" sz="4400" b="1" dirty="0">
                <a:cs typeface="_PDMS_IslamicFont" pitchFamily="2" charset="-78"/>
              </a:rPr>
              <a:t>THE CONCEPT OF RATIONALITY</a:t>
            </a:r>
            <a:r>
              <a:rPr lang="en-US" sz="3600" b="1" dirty="0">
                <a:cs typeface="_PDMS_IslamicFont" pitchFamily="2" charset="-78"/>
              </a:rPr>
              <a:t> </a:t>
            </a:r>
          </a:p>
        </p:txBody>
      </p:sp>
      <p:sp>
        <p:nvSpPr>
          <p:cNvPr id="10" name="TextBox 9">
            <a:extLst>
              <a:ext uri="{FF2B5EF4-FFF2-40B4-BE49-F238E27FC236}">
                <a16:creationId xmlns:a16="http://schemas.microsoft.com/office/drawing/2014/main" id="{EAA7EE26-3B63-4167-ACBD-35797CF448AF}"/>
              </a:ext>
            </a:extLst>
          </p:cNvPr>
          <p:cNvSpPr txBox="1"/>
          <p:nvPr/>
        </p:nvSpPr>
        <p:spPr>
          <a:xfrm>
            <a:off x="0" y="1958928"/>
            <a:ext cx="9144000" cy="1015663"/>
          </a:xfrm>
          <a:prstGeom prst="rect">
            <a:avLst/>
          </a:prstGeom>
          <a:noFill/>
        </p:spPr>
        <p:txBody>
          <a:bodyPr wrap="square" rtlCol="0">
            <a:spAutoFit/>
          </a:bodyPr>
          <a:lstStyle/>
          <a:p>
            <a:r>
              <a:rPr lang="en-US" sz="2400" b="1" dirty="0">
                <a:latin typeface="_PDMS_IslamicFont" pitchFamily="2" charset="-78"/>
                <a:cs typeface="_PDMS_IslamicFont" pitchFamily="2" charset="-78"/>
              </a:rPr>
              <a:t>Rational Agent</a:t>
            </a:r>
            <a:endParaRPr lang="en-US" sz="3600" b="1" dirty="0">
              <a:latin typeface="_PDMS_IslamicFont" pitchFamily="2" charset="-78"/>
              <a:cs typeface="_PDMS_IslamicFont" pitchFamily="2" charset="-78"/>
            </a:endParaRPr>
          </a:p>
          <a:p>
            <a:r>
              <a:rPr lang="en-US" sz="1600" dirty="0">
                <a:latin typeface="_PDMS_IslamicFont" pitchFamily="2" charset="-78"/>
                <a:cs typeface="_PDMS_IslamicFont" pitchFamily="2" charset="-78"/>
              </a:rPr>
              <a:t>	-</a:t>
            </a:r>
            <a:r>
              <a:rPr lang="en-US" dirty="0">
                <a:latin typeface="_PDMS_IslamicFont" pitchFamily="2" charset="-78"/>
                <a:cs typeface="_PDMS_IslamicFont" pitchFamily="2" charset="-78"/>
              </a:rPr>
              <a:t> one does the right thing</a:t>
            </a:r>
          </a:p>
          <a:p>
            <a:r>
              <a:rPr lang="en-US" dirty="0">
                <a:latin typeface="_PDMS_IslamicFont" pitchFamily="2" charset="-78"/>
                <a:cs typeface="_PDMS_IslamicFont" pitchFamily="2" charset="-78"/>
              </a:rPr>
              <a:t>	- Every entry in the table for the agent function is filled out correctly</a:t>
            </a:r>
          </a:p>
        </p:txBody>
      </p:sp>
      <p:sp>
        <p:nvSpPr>
          <p:cNvPr id="11" name="Rectangle 10">
            <a:extLst>
              <a:ext uri="{FF2B5EF4-FFF2-40B4-BE49-F238E27FC236}">
                <a16:creationId xmlns:a16="http://schemas.microsoft.com/office/drawing/2014/main" id="{57413CCD-5FF8-4129-BECB-C533C2071D5F}"/>
              </a:ext>
            </a:extLst>
          </p:cNvPr>
          <p:cNvSpPr/>
          <p:nvPr/>
        </p:nvSpPr>
        <p:spPr>
          <a:xfrm>
            <a:off x="-49221" y="2547685"/>
            <a:ext cx="10766795" cy="830997"/>
          </a:xfrm>
          <a:prstGeom prst="rect">
            <a:avLst/>
          </a:prstGeom>
        </p:spPr>
        <p:txBody>
          <a:bodyPr wrap="square">
            <a:spAutoFit/>
          </a:bodyPr>
          <a:lstStyle/>
          <a:p>
            <a:endParaRPr lang="en-US" sz="2400" b="1" dirty="0">
              <a:latin typeface="_PDMS_IslamicFont" pitchFamily="2" charset="-78"/>
              <a:cs typeface="_PDMS_IslamicFont" pitchFamily="2" charset="-78"/>
            </a:endParaRPr>
          </a:p>
          <a:p>
            <a:r>
              <a:rPr lang="en-US" sz="2400" b="1" dirty="0">
                <a:latin typeface="_PDMS_IslamicFont" pitchFamily="2" charset="-78"/>
                <a:cs typeface="_PDMS_IslamicFont" pitchFamily="2" charset="-78"/>
              </a:rPr>
              <a:t>What does it mean to do the right thing ? </a:t>
            </a:r>
          </a:p>
        </p:txBody>
      </p:sp>
      <p:sp>
        <p:nvSpPr>
          <p:cNvPr id="12" name="Rectangle 11">
            <a:extLst>
              <a:ext uri="{FF2B5EF4-FFF2-40B4-BE49-F238E27FC236}">
                <a16:creationId xmlns:a16="http://schemas.microsoft.com/office/drawing/2014/main" id="{222FD977-33F5-4681-90C9-3D1DC2C99C67}"/>
              </a:ext>
            </a:extLst>
          </p:cNvPr>
          <p:cNvSpPr/>
          <p:nvPr/>
        </p:nvSpPr>
        <p:spPr>
          <a:xfrm>
            <a:off x="0" y="2963183"/>
            <a:ext cx="8430604" cy="646331"/>
          </a:xfrm>
          <a:prstGeom prst="rect">
            <a:avLst/>
          </a:prstGeom>
        </p:spPr>
        <p:txBody>
          <a:bodyPr wrap="square">
            <a:spAutoFit/>
          </a:bodyPr>
          <a:lstStyle/>
          <a:p>
            <a:endParaRPr lang="en-US" dirty="0"/>
          </a:p>
          <a:p>
            <a:r>
              <a:rPr lang="en-US" dirty="0"/>
              <a:t>by considering the </a:t>
            </a:r>
            <a:r>
              <a:rPr lang="en-US" i="1" dirty="0"/>
              <a:t>consequences  </a:t>
            </a:r>
            <a:r>
              <a:rPr lang="en-US" dirty="0"/>
              <a:t>of the agent's behavior </a:t>
            </a:r>
          </a:p>
        </p:txBody>
      </p:sp>
      <p:sp>
        <p:nvSpPr>
          <p:cNvPr id="13" name="Rectangle 12">
            <a:extLst>
              <a:ext uri="{FF2B5EF4-FFF2-40B4-BE49-F238E27FC236}">
                <a16:creationId xmlns:a16="http://schemas.microsoft.com/office/drawing/2014/main" id="{4F75A12C-5C79-4070-995E-021E676ADEAD}"/>
              </a:ext>
            </a:extLst>
          </p:cNvPr>
          <p:cNvSpPr/>
          <p:nvPr/>
        </p:nvSpPr>
        <p:spPr>
          <a:xfrm>
            <a:off x="-1713873" y="3507455"/>
            <a:ext cx="10360501" cy="2554545"/>
          </a:xfrm>
          <a:prstGeom prst="rect">
            <a:avLst/>
          </a:prstGeom>
        </p:spPr>
        <p:txBody>
          <a:bodyPr wrap="square">
            <a:spAutoFit/>
          </a:bodyPr>
          <a:lstStyle/>
          <a:p>
            <a:pPr algn="ctr"/>
            <a:r>
              <a:rPr lang="en-US" sz="2000" dirty="0"/>
              <a:t>Agent  - &gt;plunked down in an environment</a:t>
            </a:r>
          </a:p>
          <a:p>
            <a:pPr algn="ctr"/>
            <a:r>
              <a:rPr lang="en-US" sz="2000" dirty="0"/>
              <a:t>                         -&gt; generates a sequence of actions </a:t>
            </a:r>
          </a:p>
          <a:p>
            <a:pPr algn="ctr"/>
            <a:r>
              <a:rPr lang="en-US" sz="2000" dirty="0"/>
              <a:t>                                    -&gt; according to the percepts it receives. </a:t>
            </a:r>
          </a:p>
          <a:p>
            <a:pPr algn="ctr"/>
            <a:endParaRPr lang="en-US" sz="2000" dirty="0"/>
          </a:p>
          <a:p>
            <a:pPr algn="ctr"/>
            <a:r>
              <a:rPr lang="en-US" sz="2000" dirty="0"/>
              <a:t>             sequence of actions -&gt; causes </a:t>
            </a:r>
          </a:p>
          <a:p>
            <a:pPr algn="ctr"/>
            <a:r>
              <a:rPr lang="en-US" sz="2000" dirty="0"/>
              <a:t>                                                  -&gt; the environment </a:t>
            </a:r>
          </a:p>
          <a:p>
            <a:pPr algn="ctr"/>
            <a:r>
              <a:rPr lang="en-US" sz="2000" dirty="0"/>
              <a:t>                                                     -&gt; to go through a sequence of states. </a:t>
            </a:r>
          </a:p>
          <a:p>
            <a:pPr algn="ctr"/>
            <a:r>
              <a:rPr lang="en-US" sz="2000" dirty="0"/>
              <a:t>             If the sequence of states is desirable, then the agent has performed well. </a:t>
            </a:r>
          </a:p>
        </p:txBody>
      </p:sp>
      <p:sp>
        <p:nvSpPr>
          <p:cNvPr id="14" name="Rectangle 13">
            <a:extLst>
              <a:ext uri="{FF2B5EF4-FFF2-40B4-BE49-F238E27FC236}">
                <a16:creationId xmlns:a16="http://schemas.microsoft.com/office/drawing/2014/main" id="{7753EF0C-4546-4A97-8F8C-70D5CC8B4094}"/>
              </a:ext>
            </a:extLst>
          </p:cNvPr>
          <p:cNvSpPr/>
          <p:nvPr/>
        </p:nvSpPr>
        <p:spPr>
          <a:xfrm>
            <a:off x="0" y="5452404"/>
            <a:ext cx="9031458" cy="1261884"/>
          </a:xfrm>
          <a:prstGeom prst="rect">
            <a:avLst/>
          </a:prstGeom>
        </p:spPr>
        <p:txBody>
          <a:bodyPr wrap="square">
            <a:spAutoFit/>
          </a:bodyPr>
          <a:lstStyle/>
          <a:p>
            <a:endParaRPr lang="en-US" sz="2400" dirty="0">
              <a:latin typeface="_PDMS_IslamicFont" pitchFamily="2" charset="-78"/>
              <a:cs typeface="_PDMS_IslamicFont" pitchFamily="2" charset="-78"/>
            </a:endParaRPr>
          </a:p>
          <a:p>
            <a:r>
              <a:rPr lang="en-US" sz="2800" b="1" dirty="0">
                <a:latin typeface="_PDMS_IslamicFont" pitchFamily="2" charset="-78"/>
                <a:cs typeface="_PDMS_IslamicFont" pitchFamily="2" charset="-78"/>
              </a:rPr>
              <a:t>performance Measure – </a:t>
            </a:r>
          </a:p>
          <a:p>
            <a:r>
              <a:rPr lang="en-US" sz="2400" b="1" dirty="0">
                <a:latin typeface="_PDMS_IslamicFont" pitchFamily="2" charset="-78"/>
                <a:cs typeface="_PDMS_IslamicFont" pitchFamily="2" charset="-78"/>
              </a:rPr>
              <a:t>	evaluates any given sequence of environment states </a:t>
            </a:r>
            <a:endParaRPr lang="en-US" sz="2400" dirty="0">
              <a:latin typeface="_PDMS_IslamicFont" pitchFamily="2" charset="-78"/>
              <a:cs typeface="_PDMS_IslamicFont" pitchFamily="2" charset="-78"/>
            </a:endParaRPr>
          </a:p>
        </p:txBody>
      </p:sp>
    </p:spTree>
    <p:extLst>
      <p:ext uri="{BB962C8B-B14F-4D97-AF65-F5344CB8AC3E}">
        <p14:creationId xmlns:p14="http://schemas.microsoft.com/office/powerpoint/2010/main" val="2546586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RATIONAL AGENT</a:t>
            </a:r>
            <a:endParaRPr lang="en-US" dirty="0"/>
          </a:p>
        </p:txBody>
      </p:sp>
      <p:sp>
        <p:nvSpPr>
          <p:cNvPr id="3" name="Content Placeholder 2">
            <a:extLst>
              <a:ext uri="{FF2B5EF4-FFF2-40B4-BE49-F238E27FC236}">
                <a16:creationId xmlns:a16="http://schemas.microsoft.com/office/drawing/2014/main" id="{376E6651-76FF-48C4-9097-28DA1BFDE564}"/>
              </a:ext>
            </a:extLst>
          </p:cNvPr>
          <p:cNvSpPr txBox="1">
            <a:spLocks/>
          </p:cNvSpPr>
          <p:nvPr/>
        </p:nvSpPr>
        <p:spPr>
          <a:xfrm>
            <a:off x="1" y="2626138"/>
            <a:ext cx="9144000" cy="349330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gn="just"/>
            <a:r>
              <a:rPr lang="en-US" sz="2400" dirty="0">
                <a:solidFill>
                  <a:schemeClr val="tx1"/>
                </a:solidFill>
              </a:rPr>
              <a:t>A rational agent is one that can take the right decision in every situation.</a:t>
            </a:r>
          </a:p>
          <a:p>
            <a:pPr algn="just"/>
            <a:endParaRPr lang="en-US" sz="2400" dirty="0">
              <a:solidFill>
                <a:schemeClr val="tx1"/>
              </a:solidFill>
            </a:endParaRPr>
          </a:p>
          <a:p>
            <a:pPr algn="just"/>
            <a:r>
              <a:rPr lang="en-US" sz="2400" dirty="0">
                <a:solidFill>
                  <a:schemeClr val="tx1"/>
                </a:solidFill>
              </a:rPr>
              <a:t>Performance measure: a set of criteria/test bed for the success of the agent's behavior.</a:t>
            </a:r>
          </a:p>
          <a:p>
            <a:pPr algn="just"/>
            <a:endParaRPr lang="en-US" sz="2400" dirty="0">
              <a:solidFill>
                <a:schemeClr val="tx1"/>
              </a:solidFill>
            </a:endParaRPr>
          </a:p>
          <a:p>
            <a:pPr algn="just"/>
            <a:r>
              <a:rPr lang="en-US" sz="2400" dirty="0">
                <a:solidFill>
                  <a:schemeClr val="tx1"/>
                </a:solidFill>
              </a:rPr>
              <a:t>The performance measures should be based on the desired effect of the agent on the environment.</a:t>
            </a:r>
          </a:p>
          <a:p>
            <a:pPr algn="just"/>
            <a:endParaRPr lang="en-US" sz="2400" dirty="0">
              <a:solidFill>
                <a:schemeClr val="tx1"/>
              </a:solidFill>
            </a:endParaRPr>
          </a:p>
        </p:txBody>
      </p:sp>
    </p:spTree>
    <p:extLst>
      <p:ext uri="{BB962C8B-B14F-4D97-AF65-F5344CB8AC3E}">
        <p14:creationId xmlns:p14="http://schemas.microsoft.com/office/powerpoint/2010/main" val="1602024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a:t>RATIONALITY</a:t>
            </a:r>
            <a:endParaRPr lang="en-US" dirty="0"/>
          </a:p>
        </p:txBody>
      </p:sp>
      <p:sp>
        <p:nvSpPr>
          <p:cNvPr id="3" name="Content Placeholder 2">
            <a:extLst>
              <a:ext uri="{FF2B5EF4-FFF2-40B4-BE49-F238E27FC236}">
                <a16:creationId xmlns:a16="http://schemas.microsoft.com/office/drawing/2014/main" id="{A04E78B7-0FF9-4989-AB2B-D28AD8DC0244}"/>
              </a:ext>
            </a:extLst>
          </p:cNvPr>
          <p:cNvSpPr txBox="1">
            <a:spLocks/>
          </p:cNvSpPr>
          <p:nvPr/>
        </p:nvSpPr>
        <p:spPr>
          <a:xfrm>
            <a:off x="140520" y="2110155"/>
            <a:ext cx="8792465" cy="4298840"/>
          </a:xfrm>
          <a:prstGeom prst="rect">
            <a:avLst/>
          </a:prstGeom>
        </p:spPr>
        <p:txBody>
          <a:bodyPr vert="horz" lIns="91440" tIns="45720" rIns="91440" bIns="45720" rtlCol="0">
            <a:normAutofit lnSpcReduction="10000"/>
          </a:bodyPr>
          <a:lstStyle>
            <a:lvl1pPr marL="182825" indent="-182825" algn="l" defTabSz="914126" rtl="0" eaLnBrk="1" latinLnBrk="0" hangingPunct="1">
              <a:lnSpc>
                <a:spcPct val="90000"/>
              </a:lnSpc>
              <a:spcBef>
                <a:spcPts val="1200"/>
              </a:spcBef>
              <a:buClr>
                <a:schemeClr val="accent1">
                  <a:lumMod val="75000"/>
                </a:schemeClr>
              </a:buClr>
              <a:buSzPct val="85000"/>
              <a:buFont typeface="Wingdings" pitchFamily="2" charset="2"/>
              <a:buChar char="§"/>
              <a:defRPr sz="1999" kern="1200">
                <a:solidFill>
                  <a:schemeClr val="tx1"/>
                </a:solidFill>
                <a:latin typeface="+mn-lt"/>
                <a:ea typeface="+mn-ea"/>
                <a:cs typeface="+mn-cs"/>
              </a:defRPr>
            </a:lvl1pPr>
            <a:lvl2pPr marL="457063"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799" kern="1200">
                <a:solidFill>
                  <a:schemeClr val="tx1"/>
                </a:solidFill>
                <a:latin typeface="+mn-lt"/>
                <a:ea typeface="+mn-ea"/>
                <a:cs typeface="+mn-cs"/>
              </a:defRPr>
            </a:lvl2pPr>
            <a:lvl3pPr marL="731301"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538"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79776"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59952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89943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19934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49925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r>
              <a:rPr lang="en-US" sz="2800" dirty="0"/>
              <a:t>The agent's rational behavior depends on:</a:t>
            </a:r>
          </a:p>
          <a:p>
            <a:pPr marL="0" indent="0" algn="just">
              <a:buNone/>
            </a:pPr>
            <a:endParaRPr lang="en-US" sz="2800" dirty="0"/>
          </a:p>
          <a:p>
            <a:pPr algn="just"/>
            <a:r>
              <a:rPr lang="en-US" sz="2800" dirty="0"/>
              <a:t>the </a:t>
            </a:r>
            <a:r>
              <a:rPr lang="en-US" sz="2800" b="1" dirty="0"/>
              <a:t>performance measure </a:t>
            </a:r>
            <a:r>
              <a:rPr lang="en-US" sz="2800" dirty="0"/>
              <a:t>that </a:t>
            </a:r>
            <a:r>
              <a:rPr lang="en-US" sz="2800" b="1" dirty="0"/>
              <a:t>defines succes</a:t>
            </a:r>
            <a:r>
              <a:rPr lang="en-US" sz="2800" dirty="0"/>
              <a:t>s</a:t>
            </a:r>
          </a:p>
          <a:p>
            <a:pPr algn="just"/>
            <a:r>
              <a:rPr lang="en-US" sz="2800" dirty="0"/>
              <a:t>the agent's </a:t>
            </a:r>
            <a:r>
              <a:rPr lang="en-US" sz="2800" b="1" dirty="0"/>
              <a:t>knowledge</a:t>
            </a:r>
            <a:r>
              <a:rPr lang="en-US" sz="2800" dirty="0"/>
              <a:t> of the </a:t>
            </a:r>
            <a:r>
              <a:rPr lang="en-US" sz="2800" b="1" dirty="0"/>
              <a:t>environment</a:t>
            </a:r>
          </a:p>
          <a:p>
            <a:pPr algn="just"/>
            <a:r>
              <a:rPr lang="en-US" sz="2800" dirty="0"/>
              <a:t>the </a:t>
            </a:r>
            <a:r>
              <a:rPr lang="en-US" sz="2800" b="1" dirty="0"/>
              <a:t>action</a:t>
            </a:r>
            <a:r>
              <a:rPr lang="en-US" sz="2800" dirty="0"/>
              <a:t> that it is capable of </a:t>
            </a:r>
            <a:r>
              <a:rPr lang="en-US" sz="2800" b="1" dirty="0"/>
              <a:t>performing</a:t>
            </a:r>
          </a:p>
          <a:p>
            <a:pPr algn="just"/>
            <a:r>
              <a:rPr lang="en-US" sz="2800" dirty="0"/>
              <a:t>the </a:t>
            </a:r>
            <a:r>
              <a:rPr lang="en-US" sz="2800" b="1" dirty="0"/>
              <a:t>current sequence </a:t>
            </a:r>
            <a:r>
              <a:rPr lang="en-US" sz="2800" dirty="0"/>
              <a:t>of </a:t>
            </a:r>
            <a:r>
              <a:rPr lang="en-US" sz="2800" b="1" dirty="0"/>
              <a:t>perceptions</a:t>
            </a:r>
            <a:r>
              <a:rPr lang="en-US" sz="2800" dirty="0"/>
              <a:t>.</a:t>
            </a:r>
          </a:p>
          <a:p>
            <a:pPr algn="just"/>
            <a:r>
              <a:rPr lang="en-US" sz="2800" b="1" dirty="0"/>
              <a:t>Definition: </a:t>
            </a:r>
            <a:r>
              <a:rPr lang="en-US" sz="2800" dirty="0"/>
              <a:t>for every possible percept sequence, the agent is expected to take an action that will maximize its performance measure.</a:t>
            </a:r>
          </a:p>
        </p:txBody>
      </p:sp>
    </p:spTree>
    <p:extLst>
      <p:ext uri="{BB962C8B-B14F-4D97-AF65-F5344CB8AC3E}">
        <p14:creationId xmlns:p14="http://schemas.microsoft.com/office/powerpoint/2010/main" val="1484023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449004"/>
            <a:ext cx="7808976" cy="1464201"/>
          </a:xfrm>
        </p:spPr>
        <p:txBody>
          <a:bodyPr>
            <a:noAutofit/>
          </a:bodyPr>
          <a:lstStyle/>
          <a:p>
            <a:br>
              <a:rPr lang="en-US" sz="3200" dirty="0">
                <a:latin typeface="_PDMS_IslamicFont" pitchFamily="2" charset="-78"/>
                <a:cs typeface="_PDMS_IslamicFont" pitchFamily="2" charset="-78"/>
              </a:rPr>
            </a:br>
            <a:r>
              <a:rPr lang="en-US" sz="2800" b="1" dirty="0">
                <a:latin typeface="_PDMS_IslamicFont" pitchFamily="2" charset="-78"/>
                <a:cs typeface="_PDMS_IslamicFont" pitchFamily="2" charset="-78"/>
              </a:rPr>
              <a:t>SPECIFYING THE TASK ENVIRONMENT:</a:t>
            </a:r>
            <a:br>
              <a:rPr lang="en-US" sz="2800" b="1" dirty="0">
                <a:latin typeface="_PDMS_IslamicFont" pitchFamily="2" charset="-78"/>
                <a:cs typeface="_PDMS_IslamicFont" pitchFamily="2" charset="-78"/>
              </a:rPr>
            </a:br>
            <a:r>
              <a:rPr lang="en-US" sz="2800" b="1" dirty="0">
                <a:latin typeface="_PDMS_IslamicFont" pitchFamily="2" charset="-78"/>
                <a:cs typeface="_PDMS_IslamicFont" pitchFamily="2" charset="-78"/>
              </a:rPr>
              <a:t>PEAS DESCRIPTION </a:t>
            </a:r>
            <a:endParaRPr lang="en-US" sz="3200" dirty="0"/>
          </a:p>
        </p:txBody>
      </p:sp>
      <p:pic>
        <p:nvPicPr>
          <p:cNvPr id="3" name="Picture 2">
            <a:extLst>
              <a:ext uri="{FF2B5EF4-FFF2-40B4-BE49-F238E27FC236}">
                <a16:creationId xmlns:a16="http://schemas.microsoft.com/office/drawing/2014/main" id="{158F8025-A823-448E-99C0-9C63FF0948AC}"/>
              </a:ext>
            </a:extLst>
          </p:cNvPr>
          <p:cNvPicPr>
            <a:picLocks noChangeAspect="1" noChangeArrowheads="1"/>
          </p:cNvPicPr>
          <p:nvPr/>
        </p:nvPicPr>
        <p:blipFill>
          <a:blip r:embed="rId2" cstate="print"/>
          <a:srcRect/>
          <a:stretch>
            <a:fillRect/>
          </a:stretch>
        </p:blipFill>
        <p:spPr bwMode="auto">
          <a:xfrm>
            <a:off x="1" y="2067950"/>
            <a:ext cx="9144000" cy="4790049"/>
          </a:xfrm>
          <a:prstGeom prst="rect">
            <a:avLst/>
          </a:prstGeom>
          <a:noFill/>
          <a:ln w="9525">
            <a:noFill/>
            <a:miter lim="800000"/>
            <a:headEnd/>
            <a:tailEnd/>
          </a:ln>
          <a:effectLst/>
        </p:spPr>
      </p:pic>
    </p:spTree>
    <p:extLst>
      <p:ext uri="{BB962C8B-B14F-4D97-AF65-F5344CB8AC3E}">
        <p14:creationId xmlns:p14="http://schemas.microsoft.com/office/powerpoint/2010/main" val="751658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PEAS: Examples</a:t>
            </a:r>
          </a:p>
        </p:txBody>
      </p:sp>
      <p:pic>
        <p:nvPicPr>
          <p:cNvPr id="3" name="Picture 2">
            <a:extLst>
              <a:ext uri="{FF2B5EF4-FFF2-40B4-BE49-F238E27FC236}">
                <a16:creationId xmlns:a16="http://schemas.microsoft.com/office/drawing/2014/main" id="{C56A1E66-E65A-405F-9CCA-75274E983650}"/>
              </a:ext>
            </a:extLst>
          </p:cNvPr>
          <p:cNvPicPr>
            <a:picLocks noChangeAspect="1" noChangeArrowheads="1"/>
          </p:cNvPicPr>
          <p:nvPr/>
        </p:nvPicPr>
        <p:blipFill>
          <a:blip r:embed="rId2" cstate="print"/>
          <a:srcRect/>
          <a:stretch>
            <a:fillRect/>
          </a:stretch>
        </p:blipFill>
        <p:spPr bwMode="auto">
          <a:xfrm>
            <a:off x="1" y="2025748"/>
            <a:ext cx="9144000" cy="4789918"/>
          </a:xfrm>
          <a:prstGeom prst="rect">
            <a:avLst/>
          </a:prstGeom>
          <a:noFill/>
          <a:ln w="9525">
            <a:noFill/>
            <a:miter lim="800000"/>
            <a:headEnd/>
            <a:tailEnd/>
          </a:ln>
          <a:effectLst/>
        </p:spPr>
      </p:pic>
    </p:spTree>
    <p:extLst>
      <p:ext uri="{BB962C8B-B14F-4D97-AF65-F5344CB8AC3E}">
        <p14:creationId xmlns:p14="http://schemas.microsoft.com/office/powerpoint/2010/main" val="143628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60021"/>
            <a:ext cx="7808976" cy="1088136"/>
          </a:xfrm>
        </p:spPr>
        <p:txBody>
          <a:bodyPr>
            <a:noAutofit/>
          </a:bodyPr>
          <a:lstStyle/>
          <a:p>
            <a:r>
              <a:rPr lang="en-US" sz="4000" b="1" dirty="0">
                <a:cs typeface="_PDMS_IslamicFont" pitchFamily="2" charset="-78"/>
              </a:rPr>
              <a:t>PROPERTIES OF  </a:t>
            </a:r>
            <a:br>
              <a:rPr lang="en-US" sz="4000" b="1" dirty="0">
                <a:cs typeface="_PDMS_IslamicFont" pitchFamily="2" charset="-78"/>
              </a:rPr>
            </a:br>
            <a:r>
              <a:rPr lang="en-US" sz="4000" b="1" dirty="0">
                <a:cs typeface="_PDMS_IslamicFont" pitchFamily="2" charset="-78"/>
              </a:rPr>
              <a:t>TASK ENVIRONMENT </a:t>
            </a:r>
            <a:endParaRPr lang="en-US" sz="3600" dirty="0"/>
          </a:p>
        </p:txBody>
      </p:sp>
      <p:sp>
        <p:nvSpPr>
          <p:cNvPr id="3" name="Content Placeholder 2">
            <a:extLst>
              <a:ext uri="{FF2B5EF4-FFF2-40B4-BE49-F238E27FC236}">
                <a16:creationId xmlns:a16="http://schemas.microsoft.com/office/drawing/2014/main" id="{5E429991-FBEB-4236-A8A9-EB8060BB5691}"/>
              </a:ext>
            </a:extLst>
          </p:cNvPr>
          <p:cNvSpPr txBox="1">
            <a:spLocks/>
          </p:cNvSpPr>
          <p:nvPr/>
        </p:nvSpPr>
        <p:spPr>
          <a:xfrm>
            <a:off x="98474" y="1969476"/>
            <a:ext cx="8918918" cy="4583723"/>
          </a:xfrm>
          <a:prstGeom prst="rect">
            <a:avLst/>
          </a:prstGeom>
        </p:spPr>
        <p:txBody>
          <a:bodyPr vert="horz" lIns="91440" tIns="45720" rIns="91440" bIns="45720" numCol="2" rtlCol="0">
            <a:no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sz="2400" dirty="0">
                <a:solidFill>
                  <a:schemeClr val="tx1"/>
                </a:solidFill>
                <a:cs typeface="_PDMS_IslamicFont" pitchFamily="2" charset="-78"/>
              </a:rPr>
              <a:t>Fully v/s Partially Observable </a:t>
            </a:r>
          </a:p>
          <a:p>
            <a:r>
              <a:rPr lang="en-US" sz="2400" dirty="0">
                <a:solidFill>
                  <a:schemeClr val="tx1"/>
                </a:solidFill>
                <a:cs typeface="_PDMS_IslamicFont" pitchFamily="2" charset="-78"/>
              </a:rPr>
              <a:t>Unobservable </a:t>
            </a:r>
          </a:p>
          <a:p>
            <a:endParaRPr lang="en-US" sz="2400" dirty="0">
              <a:solidFill>
                <a:schemeClr val="tx1"/>
              </a:solidFill>
              <a:cs typeface="_PDMS_IslamicFont" pitchFamily="2" charset="-78"/>
            </a:endParaRPr>
          </a:p>
          <a:p>
            <a:r>
              <a:rPr lang="en-US" sz="2400" dirty="0">
                <a:solidFill>
                  <a:schemeClr val="tx1"/>
                </a:solidFill>
                <a:cs typeface="_PDMS_IslamicFont" pitchFamily="2" charset="-78"/>
              </a:rPr>
              <a:t>Single Agent v/s Multi Agent </a:t>
            </a:r>
          </a:p>
          <a:p>
            <a:endParaRPr lang="en-US" sz="2400" dirty="0">
              <a:solidFill>
                <a:schemeClr val="tx1"/>
              </a:solidFill>
              <a:cs typeface="_PDMS_IslamicFont" pitchFamily="2" charset="-78"/>
            </a:endParaRPr>
          </a:p>
          <a:p>
            <a:r>
              <a:rPr lang="en-US" sz="2400" dirty="0">
                <a:solidFill>
                  <a:schemeClr val="tx1"/>
                </a:solidFill>
                <a:cs typeface="_PDMS_IslamicFont" pitchFamily="2" charset="-78"/>
              </a:rPr>
              <a:t>Deterministic v/s Stochastic</a:t>
            </a:r>
          </a:p>
          <a:p>
            <a:endParaRPr lang="en-US" sz="2400" dirty="0">
              <a:solidFill>
                <a:schemeClr val="tx1"/>
              </a:solidFill>
              <a:cs typeface="_PDMS_IslamicFont" pitchFamily="2" charset="-78"/>
            </a:endParaRPr>
          </a:p>
          <a:p>
            <a:r>
              <a:rPr lang="en-US" sz="2400" dirty="0">
                <a:solidFill>
                  <a:schemeClr val="tx1"/>
                </a:solidFill>
                <a:cs typeface="_PDMS_IslamicFont" pitchFamily="2" charset="-78"/>
              </a:rPr>
              <a:t>Nondeterministic</a:t>
            </a:r>
          </a:p>
          <a:p>
            <a:endParaRPr lang="en-US" sz="2400" dirty="0">
              <a:solidFill>
                <a:schemeClr val="tx1"/>
              </a:solidFill>
              <a:cs typeface="_PDMS_IslamicFont" pitchFamily="2" charset="-78"/>
            </a:endParaRPr>
          </a:p>
          <a:p>
            <a:r>
              <a:rPr lang="en-US" sz="2400" dirty="0">
                <a:solidFill>
                  <a:schemeClr val="tx1"/>
                </a:solidFill>
                <a:cs typeface="_PDMS_IslamicFont" pitchFamily="2" charset="-78"/>
              </a:rPr>
              <a:t>Uncertain Environment </a:t>
            </a:r>
          </a:p>
          <a:p>
            <a:endParaRPr lang="en-US" sz="2400" dirty="0">
              <a:solidFill>
                <a:schemeClr val="tx1"/>
              </a:solidFill>
              <a:cs typeface="_PDMS_IslamicFont" pitchFamily="2" charset="-78"/>
            </a:endParaRPr>
          </a:p>
          <a:p>
            <a:r>
              <a:rPr lang="en-US" sz="2400" dirty="0">
                <a:solidFill>
                  <a:schemeClr val="tx1"/>
                </a:solidFill>
                <a:cs typeface="_PDMS_IslamicFont" pitchFamily="2" charset="-78"/>
              </a:rPr>
              <a:t>	</a:t>
            </a:r>
          </a:p>
          <a:p>
            <a:endParaRPr lang="en-US" sz="2400" dirty="0">
              <a:solidFill>
                <a:schemeClr val="tx1"/>
              </a:solidFill>
              <a:cs typeface="_PDMS_IslamicFont" pitchFamily="2" charset="-78"/>
            </a:endParaRPr>
          </a:p>
          <a:p>
            <a:endParaRPr lang="en-US" sz="2400" dirty="0">
              <a:solidFill>
                <a:schemeClr val="tx1"/>
              </a:solidFill>
              <a:cs typeface="_PDMS_IslamicFont" pitchFamily="2" charset="-78"/>
            </a:endParaRPr>
          </a:p>
          <a:p>
            <a:r>
              <a:rPr lang="en-US" sz="2400" dirty="0">
                <a:solidFill>
                  <a:schemeClr val="tx1"/>
                </a:solidFill>
                <a:cs typeface="_PDMS_IslamicFont" pitchFamily="2" charset="-78"/>
              </a:rPr>
              <a:t>Episodic V/s Sequential</a:t>
            </a:r>
          </a:p>
          <a:p>
            <a:endParaRPr lang="en-US" sz="2400" dirty="0">
              <a:solidFill>
                <a:schemeClr val="tx1"/>
              </a:solidFill>
              <a:cs typeface="_PDMS_IslamicFont" pitchFamily="2" charset="-78"/>
            </a:endParaRPr>
          </a:p>
          <a:p>
            <a:r>
              <a:rPr lang="en-US" sz="2400" dirty="0">
                <a:solidFill>
                  <a:schemeClr val="tx1"/>
                </a:solidFill>
                <a:cs typeface="_PDMS_IslamicFont" pitchFamily="2" charset="-78"/>
              </a:rPr>
              <a:t>Static v/s Dynamic </a:t>
            </a:r>
          </a:p>
          <a:p>
            <a:endParaRPr lang="en-US" sz="2400" dirty="0">
              <a:solidFill>
                <a:schemeClr val="tx1"/>
              </a:solidFill>
              <a:cs typeface="_PDMS_IslamicFont" pitchFamily="2" charset="-78"/>
            </a:endParaRPr>
          </a:p>
          <a:p>
            <a:r>
              <a:rPr lang="en-US" sz="2400" dirty="0">
                <a:solidFill>
                  <a:schemeClr val="tx1"/>
                </a:solidFill>
                <a:cs typeface="_PDMS_IslamicFont" pitchFamily="2" charset="-78"/>
              </a:rPr>
              <a:t>Discrete v/s Continuous</a:t>
            </a:r>
          </a:p>
          <a:p>
            <a:endParaRPr lang="en-US" sz="2400" dirty="0">
              <a:solidFill>
                <a:schemeClr val="tx1"/>
              </a:solidFill>
              <a:cs typeface="_PDMS_IslamicFont" pitchFamily="2" charset="-78"/>
            </a:endParaRPr>
          </a:p>
          <a:p>
            <a:r>
              <a:rPr lang="en-US" sz="2400" dirty="0">
                <a:solidFill>
                  <a:schemeClr val="tx1"/>
                </a:solidFill>
                <a:cs typeface="_PDMS_IslamicFont" pitchFamily="2" charset="-78"/>
              </a:rPr>
              <a:t>Known v/s Unknown</a:t>
            </a:r>
          </a:p>
          <a:p>
            <a:endParaRPr lang="en-US" sz="2400" dirty="0">
              <a:solidFill>
                <a:schemeClr val="tx1"/>
              </a:solidFill>
            </a:endParaRPr>
          </a:p>
        </p:txBody>
      </p:sp>
    </p:spTree>
    <p:extLst>
      <p:ext uri="{BB962C8B-B14F-4D97-AF65-F5344CB8AC3E}">
        <p14:creationId xmlns:p14="http://schemas.microsoft.com/office/powerpoint/2010/main" val="3063540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60021"/>
            <a:ext cx="7808976" cy="1088136"/>
          </a:xfrm>
        </p:spPr>
        <p:txBody>
          <a:bodyPr>
            <a:noAutofit/>
          </a:bodyPr>
          <a:lstStyle/>
          <a:p>
            <a:r>
              <a:rPr lang="en-US" sz="4000" b="1" dirty="0">
                <a:cs typeface="_PDMS_IslamicFont" pitchFamily="2" charset="-78"/>
              </a:rPr>
              <a:t>PROPERTIES OF  </a:t>
            </a:r>
            <a:br>
              <a:rPr lang="en-US" sz="4000" b="1" dirty="0">
                <a:cs typeface="_PDMS_IslamicFont" pitchFamily="2" charset="-78"/>
              </a:rPr>
            </a:br>
            <a:r>
              <a:rPr lang="en-US" sz="4000" b="1" dirty="0">
                <a:cs typeface="_PDMS_IslamicFont" pitchFamily="2" charset="-78"/>
              </a:rPr>
              <a:t>TASK ENVIRONMENT </a:t>
            </a:r>
            <a:endParaRPr lang="en-US" sz="3600" dirty="0"/>
          </a:p>
        </p:txBody>
      </p:sp>
      <p:pic>
        <p:nvPicPr>
          <p:cNvPr id="4" name="Picture 3">
            <a:extLst>
              <a:ext uri="{FF2B5EF4-FFF2-40B4-BE49-F238E27FC236}">
                <a16:creationId xmlns:a16="http://schemas.microsoft.com/office/drawing/2014/main" id="{A1E2C938-5EC8-4AD5-A295-3EBF3259B3F4}"/>
              </a:ext>
            </a:extLst>
          </p:cNvPr>
          <p:cNvPicPr>
            <a:picLocks noChangeAspect="1"/>
          </p:cNvPicPr>
          <p:nvPr/>
        </p:nvPicPr>
        <p:blipFill>
          <a:blip r:embed="rId2"/>
          <a:stretch>
            <a:fillRect/>
          </a:stretch>
        </p:blipFill>
        <p:spPr>
          <a:xfrm>
            <a:off x="-5261" y="1774238"/>
            <a:ext cx="9149261" cy="5083762"/>
          </a:xfrm>
          <a:prstGeom prst="rect">
            <a:avLst/>
          </a:prstGeom>
        </p:spPr>
      </p:pic>
    </p:spTree>
    <p:extLst>
      <p:ext uri="{BB962C8B-B14F-4D97-AF65-F5344CB8AC3E}">
        <p14:creationId xmlns:p14="http://schemas.microsoft.com/office/powerpoint/2010/main" val="2706702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60021"/>
            <a:ext cx="7808976" cy="1088136"/>
          </a:xfrm>
        </p:spPr>
        <p:txBody>
          <a:bodyPr>
            <a:normAutofit fontScale="90000"/>
          </a:bodyPr>
          <a:lstStyle/>
          <a:p>
            <a:r>
              <a:rPr lang="en-US" dirty="0"/>
              <a:t>TASK ENVIRONMENT: EXAMPLES</a:t>
            </a:r>
          </a:p>
        </p:txBody>
      </p:sp>
      <p:pic>
        <p:nvPicPr>
          <p:cNvPr id="3" name="Picture 2">
            <a:extLst>
              <a:ext uri="{FF2B5EF4-FFF2-40B4-BE49-F238E27FC236}">
                <a16:creationId xmlns:a16="http://schemas.microsoft.com/office/drawing/2014/main" id="{8655696E-E97A-4343-97F6-6AEC3B0EFDD0}"/>
              </a:ext>
            </a:extLst>
          </p:cNvPr>
          <p:cNvPicPr>
            <a:picLocks noChangeAspect="1" noChangeArrowheads="1"/>
          </p:cNvPicPr>
          <p:nvPr/>
        </p:nvPicPr>
        <p:blipFill>
          <a:blip r:embed="rId2" cstate="print"/>
          <a:srcRect/>
          <a:stretch>
            <a:fillRect/>
          </a:stretch>
        </p:blipFill>
        <p:spPr bwMode="auto">
          <a:xfrm>
            <a:off x="1" y="1983544"/>
            <a:ext cx="9144000" cy="4874456"/>
          </a:xfrm>
          <a:prstGeom prst="rect">
            <a:avLst/>
          </a:prstGeom>
          <a:noFill/>
          <a:ln w="9525">
            <a:noFill/>
            <a:miter lim="800000"/>
            <a:headEnd/>
            <a:tailEnd/>
          </a:ln>
          <a:effectLst/>
        </p:spPr>
      </p:pic>
    </p:spTree>
    <p:extLst>
      <p:ext uri="{BB962C8B-B14F-4D97-AF65-F5344CB8AC3E}">
        <p14:creationId xmlns:p14="http://schemas.microsoft.com/office/powerpoint/2010/main" val="125065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is Artificial Intelligence ?</a:t>
            </a:r>
          </a:p>
        </p:txBody>
      </p:sp>
      <p:pic>
        <p:nvPicPr>
          <p:cNvPr id="7" name="Picture 3">
            <a:extLst>
              <a:ext uri="{FF2B5EF4-FFF2-40B4-BE49-F238E27FC236}">
                <a16:creationId xmlns:a16="http://schemas.microsoft.com/office/drawing/2014/main" id="{6F2B484C-7D42-4396-B903-76C94ACCD31A}"/>
              </a:ext>
            </a:extLst>
          </p:cNvPr>
          <p:cNvPicPr>
            <a:picLocks noChangeAspect="1" noChangeArrowheads="1"/>
          </p:cNvPicPr>
          <p:nvPr/>
        </p:nvPicPr>
        <p:blipFill>
          <a:blip r:embed="rId2" cstate="print"/>
          <a:srcRect/>
          <a:stretch>
            <a:fillRect/>
          </a:stretch>
        </p:blipFill>
        <p:spPr bwMode="auto">
          <a:xfrm>
            <a:off x="1" y="2082017"/>
            <a:ext cx="9087728" cy="4642339"/>
          </a:xfrm>
          <a:prstGeom prst="rect">
            <a:avLst/>
          </a:prstGeom>
          <a:noFill/>
          <a:ln w="9525">
            <a:noFill/>
            <a:miter lim="800000"/>
            <a:headEnd/>
            <a:tailEnd/>
          </a:ln>
          <a:effectLst/>
        </p:spPr>
      </p:pic>
    </p:spTree>
    <p:extLst>
      <p:ext uri="{BB962C8B-B14F-4D97-AF65-F5344CB8AC3E}">
        <p14:creationId xmlns:p14="http://schemas.microsoft.com/office/powerpoint/2010/main" val="134264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 STRUCTURE OF AGENTS</a:t>
            </a:r>
          </a:p>
        </p:txBody>
      </p:sp>
      <p:sp>
        <p:nvSpPr>
          <p:cNvPr id="3" name="Content Placeholder 2">
            <a:extLst>
              <a:ext uri="{FF2B5EF4-FFF2-40B4-BE49-F238E27FC236}">
                <a16:creationId xmlns:a16="http://schemas.microsoft.com/office/drawing/2014/main" id="{04CF9E31-5A6F-4F17-81FE-D0ED8A5F67D8}"/>
              </a:ext>
            </a:extLst>
          </p:cNvPr>
          <p:cNvSpPr txBox="1">
            <a:spLocks/>
          </p:cNvSpPr>
          <p:nvPr/>
        </p:nvSpPr>
        <p:spPr>
          <a:xfrm>
            <a:off x="87070" y="2092569"/>
            <a:ext cx="8916253" cy="2746717"/>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gn="just"/>
            <a:r>
              <a:rPr lang="en-US" sz="2400" b="1" dirty="0">
                <a:solidFill>
                  <a:schemeClr val="tx1"/>
                </a:solidFill>
              </a:rPr>
              <a:t>Architecture: </a:t>
            </a:r>
            <a:r>
              <a:rPr lang="en-US" sz="2400" dirty="0">
                <a:solidFill>
                  <a:schemeClr val="tx1"/>
                </a:solidFill>
              </a:rPr>
              <a:t>computing device + physical sensors and actuators</a:t>
            </a:r>
            <a:endParaRPr lang="en-US" sz="2400" b="1" dirty="0">
              <a:solidFill>
                <a:schemeClr val="tx1"/>
              </a:solidFill>
            </a:endParaRPr>
          </a:p>
          <a:p>
            <a:pPr lvl="1" algn="just"/>
            <a:endParaRPr lang="en-US" dirty="0">
              <a:solidFill>
                <a:schemeClr val="tx1"/>
              </a:solidFill>
            </a:endParaRPr>
          </a:p>
          <a:p>
            <a:pPr lvl="1" algn="just"/>
            <a:r>
              <a:rPr lang="en-US" dirty="0">
                <a:solidFill>
                  <a:schemeClr val="tx1"/>
                </a:solidFill>
              </a:rPr>
              <a:t>architecture makes the percepts from the sensors available to the agent program,  </a:t>
            </a:r>
          </a:p>
          <a:p>
            <a:pPr lvl="1" algn="just"/>
            <a:r>
              <a:rPr lang="en-US" dirty="0">
                <a:solidFill>
                  <a:schemeClr val="tx1"/>
                </a:solidFill>
              </a:rPr>
              <a:t>runs the program, </a:t>
            </a:r>
          </a:p>
          <a:p>
            <a:pPr lvl="1" algn="just"/>
            <a:r>
              <a:rPr lang="en-US" dirty="0">
                <a:solidFill>
                  <a:schemeClr val="tx1"/>
                </a:solidFill>
              </a:rPr>
              <a:t>and  feeds the program's action choices to the actuators as they are generated. </a:t>
            </a:r>
            <a:r>
              <a:rPr lang="en-US" b="1" dirty="0">
                <a:solidFill>
                  <a:schemeClr val="tx1"/>
                </a:solidFill>
              </a:rPr>
              <a:t> </a:t>
            </a:r>
            <a:endParaRPr lang="en-US" dirty="0">
              <a:solidFill>
                <a:schemeClr val="tx1"/>
              </a:solidFill>
            </a:endParaRPr>
          </a:p>
          <a:p>
            <a:pPr algn="just"/>
            <a:endParaRPr lang="en-US" sz="2400" dirty="0">
              <a:solidFill>
                <a:schemeClr val="tx1"/>
              </a:solidFill>
            </a:endParaRPr>
          </a:p>
        </p:txBody>
      </p:sp>
      <p:sp>
        <p:nvSpPr>
          <p:cNvPr id="4" name="Content Placeholder 2">
            <a:extLst>
              <a:ext uri="{FF2B5EF4-FFF2-40B4-BE49-F238E27FC236}">
                <a16:creationId xmlns:a16="http://schemas.microsoft.com/office/drawing/2014/main" id="{FFF5CCBB-E522-4D3F-9011-1F263AFBDF0E}"/>
              </a:ext>
            </a:extLst>
          </p:cNvPr>
          <p:cNvSpPr txBox="1">
            <a:spLocks/>
          </p:cNvSpPr>
          <p:nvPr/>
        </p:nvSpPr>
        <p:spPr>
          <a:xfrm>
            <a:off x="106146" y="4362157"/>
            <a:ext cx="8897177" cy="2209800"/>
          </a:xfrm>
          <a:prstGeom prst="rect">
            <a:avLst/>
          </a:prstGeom>
        </p:spPr>
        <p:txBody>
          <a:bodyPr vert="horz" lIns="91440" tIns="45720" rIns="91440" bIns="45720" rtlCol="0">
            <a:normAutofit/>
          </a:bodyPr>
          <a:lstStyle>
            <a:lvl1pPr marL="182825" indent="-182825" algn="l" defTabSz="914126" rtl="0" eaLnBrk="1" latinLnBrk="0" hangingPunct="1">
              <a:lnSpc>
                <a:spcPct val="90000"/>
              </a:lnSpc>
              <a:spcBef>
                <a:spcPts val="1200"/>
              </a:spcBef>
              <a:buClr>
                <a:schemeClr val="accent1">
                  <a:lumMod val="75000"/>
                </a:schemeClr>
              </a:buClr>
              <a:buSzPct val="85000"/>
              <a:buFont typeface="Wingdings" pitchFamily="2" charset="2"/>
              <a:buChar char="§"/>
              <a:defRPr sz="1999" kern="1200">
                <a:solidFill>
                  <a:schemeClr val="tx1"/>
                </a:solidFill>
                <a:latin typeface="+mn-lt"/>
                <a:ea typeface="+mn-ea"/>
                <a:cs typeface="+mn-cs"/>
              </a:defRPr>
            </a:lvl1pPr>
            <a:lvl2pPr marL="457063"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799" kern="1200">
                <a:solidFill>
                  <a:schemeClr val="tx1"/>
                </a:solidFill>
                <a:latin typeface="+mn-lt"/>
                <a:ea typeface="+mn-ea"/>
                <a:cs typeface="+mn-cs"/>
              </a:defRPr>
            </a:lvl2pPr>
            <a:lvl3pPr marL="731301"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538"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79776" indent="-182825"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59952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89943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19934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499250" indent="-228531" algn="l" defTabSz="914126"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just">
              <a:buNone/>
            </a:pPr>
            <a:endParaRPr lang="en-US" sz="2400" dirty="0"/>
          </a:p>
          <a:p>
            <a:pPr algn="just"/>
            <a:r>
              <a:rPr lang="en-US" sz="2400" b="1" dirty="0"/>
              <a:t>Agent programs </a:t>
            </a:r>
            <a:endParaRPr lang="en-US" sz="2400" dirty="0"/>
          </a:p>
          <a:p>
            <a:pPr lvl="1" algn="just"/>
            <a:r>
              <a:rPr lang="en-US" sz="2200" dirty="0"/>
              <a:t>take the current percept as input from the sensors and return an action to the actuators.</a:t>
            </a:r>
          </a:p>
        </p:txBody>
      </p:sp>
    </p:spTree>
    <p:extLst>
      <p:ext uri="{BB962C8B-B14F-4D97-AF65-F5344CB8AC3E}">
        <p14:creationId xmlns:p14="http://schemas.microsoft.com/office/powerpoint/2010/main" val="3695236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30359"/>
            <a:ext cx="7808976" cy="1088136"/>
          </a:xfrm>
        </p:spPr>
        <p:txBody>
          <a:bodyPr>
            <a:normAutofit fontScale="90000"/>
          </a:bodyPr>
          <a:lstStyle/>
          <a:p>
            <a:r>
              <a:rPr lang="en-US" dirty="0"/>
              <a:t>AGENT EXAMPLE: </a:t>
            </a:r>
            <a:br>
              <a:rPr lang="en-US" dirty="0"/>
            </a:br>
            <a:r>
              <a:rPr lang="en-US" dirty="0"/>
              <a:t>TABLE DRIVEN AGENT</a:t>
            </a:r>
          </a:p>
        </p:txBody>
      </p:sp>
      <p:sp>
        <p:nvSpPr>
          <p:cNvPr id="3" name="Content Placeholder 2">
            <a:extLst>
              <a:ext uri="{FF2B5EF4-FFF2-40B4-BE49-F238E27FC236}">
                <a16:creationId xmlns:a16="http://schemas.microsoft.com/office/drawing/2014/main" id="{3E77B7C3-627A-4258-857B-2F9F257D7572}"/>
              </a:ext>
            </a:extLst>
          </p:cNvPr>
          <p:cNvSpPr txBox="1">
            <a:spLocks/>
          </p:cNvSpPr>
          <p:nvPr/>
        </p:nvSpPr>
        <p:spPr>
          <a:xfrm>
            <a:off x="150811" y="2067950"/>
            <a:ext cx="8880647" cy="4790049"/>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gn="just"/>
            <a:r>
              <a:rPr lang="en-US" sz="2400" dirty="0">
                <a:solidFill>
                  <a:schemeClr val="tx1"/>
                </a:solidFill>
              </a:rPr>
              <a:t>Table-driven agents: the function consists in a lookup table of actions to be taken for every possible state of the environment.</a:t>
            </a:r>
          </a:p>
          <a:p>
            <a:pPr algn="just"/>
            <a:endParaRPr lang="en-US" sz="2400" dirty="0">
              <a:solidFill>
                <a:schemeClr val="tx1"/>
              </a:solidFill>
            </a:endParaRPr>
          </a:p>
          <a:p>
            <a:pPr algn="just"/>
            <a:r>
              <a:rPr lang="en-US" sz="2400" dirty="0">
                <a:solidFill>
                  <a:schemeClr val="tx1"/>
                </a:solidFill>
              </a:rPr>
              <a:t>If the environment has </a:t>
            </a:r>
            <a:r>
              <a:rPr lang="en-US" sz="2400" b="1" dirty="0">
                <a:solidFill>
                  <a:schemeClr val="tx1"/>
                </a:solidFill>
              </a:rPr>
              <a:t>n</a:t>
            </a:r>
            <a:r>
              <a:rPr lang="en-US" sz="2400" dirty="0">
                <a:solidFill>
                  <a:schemeClr val="tx1"/>
                </a:solidFill>
              </a:rPr>
              <a:t> variables, each with </a:t>
            </a:r>
            <a:r>
              <a:rPr lang="en-US" sz="2400" b="1" dirty="0">
                <a:solidFill>
                  <a:schemeClr val="tx1"/>
                </a:solidFill>
              </a:rPr>
              <a:t>t</a:t>
            </a:r>
            <a:r>
              <a:rPr lang="en-US" sz="2400" dirty="0">
                <a:solidFill>
                  <a:schemeClr val="tx1"/>
                </a:solidFill>
              </a:rPr>
              <a:t> possible states, then the table size is </a:t>
            </a:r>
            <a:r>
              <a:rPr lang="en-US" sz="2400" b="1" dirty="0">
                <a:solidFill>
                  <a:schemeClr val="tx1"/>
                </a:solidFill>
              </a:rPr>
              <a:t>t</a:t>
            </a:r>
            <a:r>
              <a:rPr lang="en-US" sz="2400" b="1" baseline="30000" dirty="0">
                <a:solidFill>
                  <a:schemeClr val="tx1"/>
                </a:solidFill>
              </a:rPr>
              <a:t>n</a:t>
            </a:r>
            <a:r>
              <a:rPr lang="en-US" sz="2400" dirty="0">
                <a:solidFill>
                  <a:schemeClr val="tx1"/>
                </a:solidFill>
              </a:rPr>
              <a:t>.</a:t>
            </a:r>
          </a:p>
          <a:p>
            <a:pPr algn="just"/>
            <a:endParaRPr lang="en-US" sz="2400" dirty="0">
              <a:solidFill>
                <a:schemeClr val="tx1"/>
              </a:solidFill>
            </a:endParaRPr>
          </a:p>
          <a:p>
            <a:pPr algn="just"/>
            <a:r>
              <a:rPr lang="en-US" sz="2400" dirty="0">
                <a:solidFill>
                  <a:schemeClr val="tx1"/>
                </a:solidFill>
              </a:rPr>
              <a:t>Only works for a small number of possible states for the environment.</a:t>
            </a:r>
          </a:p>
          <a:p>
            <a:pPr algn="just"/>
            <a:endParaRPr lang="en-US" sz="2400" dirty="0">
              <a:solidFill>
                <a:schemeClr val="tx1"/>
              </a:solidFill>
            </a:endParaRPr>
          </a:p>
          <a:p>
            <a:pPr algn="just"/>
            <a:r>
              <a:rPr lang="en-US" sz="2400" b="1" dirty="0">
                <a:solidFill>
                  <a:schemeClr val="tx1"/>
                </a:solidFill>
              </a:rPr>
              <a:t>Simple reflex agents: </a:t>
            </a:r>
            <a:r>
              <a:rPr lang="en-US" sz="2400" dirty="0">
                <a:solidFill>
                  <a:schemeClr val="tx1"/>
                </a:solidFill>
              </a:rPr>
              <a:t>deciding on the action to take based only on the current perception and not on the history of perceptions.</a:t>
            </a:r>
          </a:p>
          <a:p>
            <a:pPr algn="just"/>
            <a:endParaRPr lang="en-US" sz="2400" dirty="0">
              <a:solidFill>
                <a:schemeClr val="tx1"/>
              </a:solidFill>
            </a:endParaRPr>
          </a:p>
          <a:p>
            <a:r>
              <a:rPr lang="en-US" sz="2400" dirty="0">
                <a:solidFill>
                  <a:schemeClr val="tx1"/>
                </a:solidFill>
              </a:rPr>
              <a:t>Based on the condition-action rule: </a:t>
            </a:r>
            <a:r>
              <a:rPr lang="en-US" sz="2400" b="1" dirty="0">
                <a:solidFill>
                  <a:schemeClr val="tx1"/>
                </a:solidFill>
              </a:rPr>
              <a:t>(if (condition) action)</a:t>
            </a:r>
          </a:p>
          <a:p>
            <a:pPr algn="just"/>
            <a:endParaRPr lang="en-US" sz="2400" dirty="0">
              <a:solidFill>
                <a:schemeClr val="tx1"/>
              </a:solidFill>
            </a:endParaRPr>
          </a:p>
          <a:p>
            <a:pPr algn="just"/>
            <a:r>
              <a:rPr lang="en-US" sz="2400" dirty="0">
                <a:solidFill>
                  <a:schemeClr val="tx1"/>
                </a:solidFill>
              </a:rPr>
              <a:t>Works if the environment is fully observable</a:t>
            </a:r>
          </a:p>
          <a:p>
            <a:pPr algn="just"/>
            <a:endParaRPr lang="en-US" sz="2400" dirty="0">
              <a:solidFill>
                <a:schemeClr val="tx1"/>
              </a:solidFill>
            </a:endParaRPr>
          </a:p>
        </p:txBody>
      </p:sp>
    </p:spTree>
    <p:extLst>
      <p:ext uri="{BB962C8B-B14F-4D97-AF65-F5344CB8AC3E}">
        <p14:creationId xmlns:p14="http://schemas.microsoft.com/office/powerpoint/2010/main" val="509788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sz="4400" dirty="0">
                <a:cs typeface="_PDMS_IslamicFont" pitchFamily="2" charset="-78"/>
              </a:rPr>
            </a:br>
            <a:r>
              <a:rPr lang="en-US" sz="4400" dirty="0">
                <a:cs typeface="_PDMS_IslamicFont" pitchFamily="2" charset="-78"/>
              </a:rPr>
              <a:t>TABLE-DRIVEN-AGENT </a:t>
            </a:r>
            <a:endParaRPr lang="en-US" dirty="0"/>
          </a:p>
        </p:txBody>
      </p:sp>
      <p:pic>
        <p:nvPicPr>
          <p:cNvPr id="4" name="Picture 3">
            <a:extLst>
              <a:ext uri="{FF2B5EF4-FFF2-40B4-BE49-F238E27FC236}">
                <a16:creationId xmlns:a16="http://schemas.microsoft.com/office/drawing/2014/main" id="{9659C9D4-3B3B-4988-B8C5-BDF1C897DFE0}"/>
              </a:ext>
            </a:extLst>
          </p:cNvPr>
          <p:cNvPicPr>
            <a:picLocks noChangeAspect="1"/>
          </p:cNvPicPr>
          <p:nvPr/>
        </p:nvPicPr>
        <p:blipFill>
          <a:blip r:embed="rId2"/>
          <a:stretch>
            <a:fillRect/>
          </a:stretch>
        </p:blipFill>
        <p:spPr>
          <a:xfrm>
            <a:off x="-1" y="2166937"/>
            <a:ext cx="9144001" cy="4691063"/>
          </a:xfrm>
          <a:prstGeom prst="rect">
            <a:avLst/>
          </a:prstGeom>
        </p:spPr>
      </p:pic>
    </p:spTree>
    <p:extLst>
      <p:ext uri="{BB962C8B-B14F-4D97-AF65-F5344CB8AC3E}">
        <p14:creationId xmlns:p14="http://schemas.microsoft.com/office/powerpoint/2010/main" val="1051903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VACUUM CLEANING AGENT:</a:t>
            </a:r>
            <a:br>
              <a:rPr lang="en-US" dirty="0"/>
            </a:br>
            <a:r>
              <a:rPr lang="en-US" dirty="0"/>
              <a:t>Table Driven</a:t>
            </a:r>
          </a:p>
        </p:txBody>
      </p:sp>
      <p:pic>
        <p:nvPicPr>
          <p:cNvPr id="3" name="Picture 2">
            <a:extLst>
              <a:ext uri="{FF2B5EF4-FFF2-40B4-BE49-F238E27FC236}">
                <a16:creationId xmlns:a16="http://schemas.microsoft.com/office/drawing/2014/main" id="{112BBF61-CB3A-4406-B419-1585D8F4E2BC}"/>
              </a:ext>
            </a:extLst>
          </p:cNvPr>
          <p:cNvPicPr>
            <a:picLocks noChangeAspect="1"/>
          </p:cNvPicPr>
          <p:nvPr/>
        </p:nvPicPr>
        <p:blipFill>
          <a:blip r:embed="rId2"/>
          <a:stretch>
            <a:fillRect/>
          </a:stretch>
        </p:blipFill>
        <p:spPr>
          <a:xfrm>
            <a:off x="150812" y="1999018"/>
            <a:ext cx="8894714" cy="4755887"/>
          </a:xfrm>
          <a:prstGeom prst="rect">
            <a:avLst/>
          </a:prstGeom>
        </p:spPr>
      </p:pic>
    </p:spTree>
    <p:extLst>
      <p:ext uri="{BB962C8B-B14F-4D97-AF65-F5344CB8AC3E}">
        <p14:creationId xmlns:p14="http://schemas.microsoft.com/office/powerpoint/2010/main" val="3714672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731" y="533413"/>
            <a:ext cx="7808976" cy="1088136"/>
          </a:xfrm>
        </p:spPr>
        <p:txBody>
          <a:bodyPr/>
          <a:lstStyle/>
          <a:p>
            <a:r>
              <a:rPr lang="en-US" dirty="0"/>
              <a:t>Table Drives</a:t>
            </a:r>
          </a:p>
        </p:txBody>
      </p:sp>
      <p:sp>
        <p:nvSpPr>
          <p:cNvPr id="3" name="Rectangle 2">
            <a:extLst>
              <a:ext uri="{FF2B5EF4-FFF2-40B4-BE49-F238E27FC236}">
                <a16:creationId xmlns:a16="http://schemas.microsoft.com/office/drawing/2014/main" id="{6F84038C-D7AC-4129-9387-8EF43EC4C7BC}"/>
              </a:ext>
            </a:extLst>
          </p:cNvPr>
          <p:cNvSpPr txBox="1">
            <a:spLocks noChangeArrowheads="1"/>
          </p:cNvSpPr>
          <p:nvPr/>
        </p:nvSpPr>
        <p:spPr bwMode="auto">
          <a:xfrm>
            <a:off x="798512" y="2332892"/>
            <a:ext cx="70866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eaLnBrk="0" fontAlgn="base" hangingPunct="0">
              <a:spcBef>
                <a:spcPct val="0"/>
              </a:spcBef>
              <a:spcAft>
                <a:spcPct val="0"/>
              </a:spcAft>
              <a:buClrTx/>
              <a:buSzTx/>
              <a:buFontTx/>
              <a:buNone/>
            </a:pPr>
            <a:r>
              <a:rPr lang="en-US" altLang="en-US" sz="2400">
                <a:solidFill>
                  <a:schemeClr val="tx1"/>
                </a:solidFill>
                <a:latin typeface="Arial Unicode MS"/>
              </a:rPr>
              <a:t>percepts = [] </a:t>
            </a:r>
          </a:p>
          <a:p>
            <a:pPr eaLnBrk="0" fontAlgn="base" hangingPunct="0">
              <a:spcBef>
                <a:spcPct val="0"/>
              </a:spcBef>
              <a:spcAft>
                <a:spcPct val="0"/>
              </a:spcAft>
              <a:buClrTx/>
              <a:buSzTx/>
              <a:buFontTx/>
              <a:buNone/>
            </a:pPr>
            <a:r>
              <a:rPr lang="en-US" altLang="en-US" sz="2400">
                <a:solidFill>
                  <a:schemeClr val="tx1"/>
                </a:solidFill>
                <a:latin typeface="Arial Unicode MS"/>
              </a:rPr>
              <a:t>table = {} </a:t>
            </a:r>
          </a:p>
          <a:p>
            <a:pPr eaLnBrk="0" fontAlgn="base" hangingPunct="0">
              <a:spcBef>
                <a:spcPct val="0"/>
              </a:spcBef>
              <a:spcAft>
                <a:spcPct val="0"/>
              </a:spcAft>
              <a:buClrTx/>
              <a:buSzTx/>
              <a:buFontTx/>
              <a:buNone/>
            </a:pPr>
            <a:endParaRPr lang="en-US" altLang="en-US" sz="2400">
              <a:solidFill>
                <a:schemeClr val="tx1"/>
              </a:solidFill>
              <a:latin typeface="Arial Unicode MS"/>
            </a:endParaRPr>
          </a:p>
          <a:p>
            <a:pPr eaLnBrk="0" fontAlgn="base" hangingPunct="0">
              <a:spcBef>
                <a:spcPct val="0"/>
              </a:spcBef>
              <a:spcAft>
                <a:spcPct val="0"/>
              </a:spcAft>
              <a:buClrTx/>
              <a:buSzTx/>
              <a:buFontTx/>
              <a:buNone/>
            </a:pPr>
            <a:r>
              <a:rPr lang="en-US" altLang="en-US" sz="2400">
                <a:solidFill>
                  <a:schemeClr val="tx1"/>
                </a:solidFill>
                <a:latin typeface="Arial Unicode MS"/>
              </a:rPr>
              <a:t>def table_agent (percept): </a:t>
            </a:r>
          </a:p>
          <a:p>
            <a:pPr eaLnBrk="0" fontAlgn="base" hangingPunct="0">
              <a:spcBef>
                <a:spcPct val="0"/>
              </a:spcBef>
              <a:spcAft>
                <a:spcPct val="0"/>
              </a:spcAft>
              <a:buClrTx/>
              <a:buSzTx/>
              <a:buFontTx/>
              <a:buNone/>
            </a:pPr>
            <a:r>
              <a:rPr lang="en-US" altLang="en-US" sz="2400">
                <a:solidFill>
                  <a:schemeClr val="tx1"/>
                </a:solidFill>
                <a:latin typeface="Arial Unicode MS"/>
              </a:rPr>
              <a:t>	action = True </a:t>
            </a:r>
          </a:p>
          <a:p>
            <a:pPr eaLnBrk="0" fontAlgn="base" hangingPunct="0">
              <a:spcBef>
                <a:spcPct val="0"/>
              </a:spcBef>
              <a:spcAft>
                <a:spcPct val="0"/>
              </a:spcAft>
              <a:buClrTx/>
              <a:buSzTx/>
              <a:buFontTx/>
              <a:buNone/>
            </a:pPr>
            <a:r>
              <a:rPr lang="en-US" altLang="en-US" sz="2400">
                <a:solidFill>
                  <a:schemeClr val="tx1"/>
                </a:solidFill>
                <a:latin typeface="Arial Unicode MS"/>
              </a:rPr>
              <a:t>	percepts.append(percept) </a:t>
            </a:r>
          </a:p>
          <a:p>
            <a:pPr eaLnBrk="0" fontAlgn="base" hangingPunct="0">
              <a:spcBef>
                <a:spcPct val="0"/>
              </a:spcBef>
              <a:spcAft>
                <a:spcPct val="0"/>
              </a:spcAft>
              <a:buClrTx/>
              <a:buSzTx/>
              <a:buFontTx/>
              <a:buNone/>
            </a:pPr>
            <a:r>
              <a:rPr lang="en-US" altLang="en-US" sz="2400">
                <a:solidFill>
                  <a:schemeClr val="tx1"/>
                </a:solidFill>
                <a:latin typeface="Arial Unicode MS"/>
              </a:rPr>
              <a:t>	action = lookup(percepts, table) </a:t>
            </a:r>
          </a:p>
          <a:p>
            <a:pPr eaLnBrk="0" fontAlgn="base" hangingPunct="0">
              <a:spcBef>
                <a:spcPct val="0"/>
              </a:spcBef>
              <a:spcAft>
                <a:spcPct val="0"/>
              </a:spcAft>
              <a:buClrTx/>
              <a:buSzTx/>
              <a:buFontTx/>
              <a:buNone/>
            </a:pPr>
            <a:r>
              <a:rPr lang="en-US" altLang="en-US" sz="2400">
                <a:solidFill>
                  <a:schemeClr val="tx1"/>
                </a:solidFill>
                <a:latin typeface="Arial Unicode MS"/>
              </a:rPr>
              <a:t>	return action</a:t>
            </a:r>
            <a:r>
              <a:rPr lang="en-US" altLang="en-US" sz="2400">
                <a:solidFill>
                  <a:schemeClr val="tx1"/>
                </a:solidFill>
              </a:rPr>
              <a:t> </a:t>
            </a:r>
            <a:endParaRPr lang="en-US" altLang="en-US" sz="2400" dirty="0">
              <a:solidFill>
                <a:schemeClr val="tx1"/>
              </a:solidFill>
              <a:latin typeface="Arial" panose="020B0604020202020204" pitchFamily="34" charset="0"/>
            </a:endParaRPr>
          </a:p>
        </p:txBody>
      </p:sp>
    </p:spTree>
    <p:extLst>
      <p:ext uri="{BB962C8B-B14F-4D97-AF65-F5344CB8AC3E}">
        <p14:creationId xmlns:p14="http://schemas.microsoft.com/office/powerpoint/2010/main" val="115598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60022"/>
            <a:ext cx="7808976" cy="1088136"/>
          </a:xfrm>
        </p:spPr>
        <p:txBody>
          <a:bodyPr>
            <a:noAutofit/>
          </a:bodyPr>
          <a:lstStyle/>
          <a:p>
            <a:r>
              <a:rPr lang="en-US" sz="4000" dirty="0"/>
              <a:t>LIMITATION OF </a:t>
            </a:r>
            <a:br>
              <a:rPr lang="en-US" sz="4000" dirty="0"/>
            </a:br>
            <a:r>
              <a:rPr lang="en-US" sz="4000" dirty="0"/>
              <a:t>TABLE-DRIVEN AGENT</a:t>
            </a:r>
          </a:p>
        </p:txBody>
      </p:sp>
      <p:sp>
        <p:nvSpPr>
          <p:cNvPr id="3" name="Content Placeholder 2">
            <a:extLst>
              <a:ext uri="{FF2B5EF4-FFF2-40B4-BE49-F238E27FC236}">
                <a16:creationId xmlns:a16="http://schemas.microsoft.com/office/drawing/2014/main" id="{2E9F3DD2-6C64-4BDD-9753-FC472E3E93EF}"/>
              </a:ext>
            </a:extLst>
          </p:cNvPr>
          <p:cNvSpPr txBox="1">
            <a:spLocks/>
          </p:cNvSpPr>
          <p:nvPr/>
        </p:nvSpPr>
        <p:spPr>
          <a:xfrm>
            <a:off x="0" y="1828794"/>
            <a:ext cx="9144000" cy="4270717"/>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algn="just"/>
            <a:endParaRPr lang="en-US" sz="2400">
              <a:solidFill>
                <a:schemeClr val="tx1"/>
              </a:solidFill>
              <a:cs typeface="_PDMS_IslamicFont" pitchFamily="2" charset="-78"/>
            </a:endParaRPr>
          </a:p>
          <a:p>
            <a:pPr marL="342900" indent="-342900" algn="just">
              <a:buFont typeface="Wingdings" pitchFamily="2" charset="2"/>
              <a:buAutoNum type="alphaLcParenBoth"/>
            </a:pPr>
            <a:r>
              <a:rPr lang="en-US" sz="2400">
                <a:solidFill>
                  <a:schemeClr val="tx1"/>
                </a:solidFill>
                <a:cs typeface="_PDMS_IslamicFont" pitchFamily="2" charset="-78"/>
              </a:rPr>
              <a:t>no physical agent in this universe will have the space to store the table, </a:t>
            </a:r>
          </a:p>
          <a:p>
            <a:pPr marL="342900" indent="-342900" algn="just">
              <a:buFont typeface="Wingdings" pitchFamily="2" charset="2"/>
              <a:buAutoNum type="alphaLcParenBoth"/>
            </a:pPr>
            <a:endParaRPr lang="en-US" sz="2400">
              <a:solidFill>
                <a:schemeClr val="tx1"/>
              </a:solidFill>
              <a:cs typeface="_PDMS_IslamicFont" pitchFamily="2" charset="-78"/>
            </a:endParaRPr>
          </a:p>
          <a:p>
            <a:pPr marL="342900" indent="-342900" algn="just">
              <a:buFont typeface="Wingdings" pitchFamily="2" charset="2"/>
              <a:buAutoNum type="alphaLcParenBoth"/>
            </a:pPr>
            <a:r>
              <a:rPr lang="en-US" sz="2400">
                <a:solidFill>
                  <a:schemeClr val="tx1"/>
                </a:solidFill>
                <a:cs typeface="_PDMS_IslamicFont" pitchFamily="2" charset="-78"/>
              </a:rPr>
              <a:t>the designer would not have time to create the table, </a:t>
            </a:r>
          </a:p>
          <a:p>
            <a:pPr marL="342900" indent="-342900" algn="just">
              <a:buFont typeface="Wingdings" pitchFamily="2" charset="2"/>
              <a:buAutoNum type="alphaLcParenBoth"/>
            </a:pPr>
            <a:endParaRPr lang="en-US" sz="2400">
              <a:solidFill>
                <a:schemeClr val="tx1"/>
              </a:solidFill>
              <a:cs typeface="_PDMS_IslamicFont" pitchFamily="2" charset="-78"/>
            </a:endParaRPr>
          </a:p>
          <a:p>
            <a:pPr marL="342900" indent="-342900" algn="just">
              <a:buFont typeface="Wingdings" pitchFamily="2" charset="2"/>
              <a:buAutoNum type="alphaLcParenBoth"/>
            </a:pPr>
            <a:r>
              <a:rPr lang="en-US" sz="2400">
                <a:solidFill>
                  <a:schemeClr val="tx1"/>
                </a:solidFill>
                <a:cs typeface="_PDMS_IslamicFont" pitchFamily="2" charset="-78"/>
              </a:rPr>
              <a:t>no agent could ever learn all the right table entries from its experience, and </a:t>
            </a:r>
          </a:p>
          <a:p>
            <a:pPr marL="342900" indent="-342900" algn="just">
              <a:buFont typeface="Wingdings" pitchFamily="2" charset="2"/>
              <a:buAutoNum type="alphaLcParenBoth"/>
            </a:pPr>
            <a:endParaRPr lang="en-US" sz="2400">
              <a:solidFill>
                <a:schemeClr val="tx1"/>
              </a:solidFill>
              <a:cs typeface="_PDMS_IslamicFont" pitchFamily="2" charset="-78"/>
            </a:endParaRPr>
          </a:p>
          <a:p>
            <a:pPr marL="342900" indent="-342900" algn="just">
              <a:buFont typeface="Wingdings" pitchFamily="2" charset="2"/>
              <a:buAutoNum type="alphaLcParenBoth"/>
            </a:pPr>
            <a:r>
              <a:rPr lang="en-US" sz="2400">
                <a:solidFill>
                  <a:schemeClr val="tx1"/>
                </a:solidFill>
                <a:cs typeface="_PDMS_IslamicFont" pitchFamily="2" charset="-78"/>
              </a:rPr>
              <a:t>even if the environment is simple enough to yield a feasible table size,  the designer still has no guidance about how to fill in the table entries </a:t>
            </a:r>
          </a:p>
          <a:p>
            <a:endParaRPr lang="en-US" sz="2400" dirty="0">
              <a:solidFill>
                <a:schemeClr val="tx1"/>
              </a:solidFill>
            </a:endParaRPr>
          </a:p>
        </p:txBody>
      </p:sp>
    </p:spTree>
    <p:extLst>
      <p:ext uri="{BB962C8B-B14F-4D97-AF65-F5344CB8AC3E}">
        <p14:creationId xmlns:p14="http://schemas.microsoft.com/office/powerpoint/2010/main" val="1014764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74088"/>
            <a:ext cx="7808976" cy="1253186"/>
          </a:xfrm>
        </p:spPr>
        <p:txBody>
          <a:bodyPr>
            <a:normAutofit fontScale="90000"/>
          </a:bodyPr>
          <a:lstStyle/>
          <a:p>
            <a:r>
              <a:rPr lang="en-US" sz="4000" b="1" dirty="0">
                <a:cs typeface="_PDMS_IslamicFont" pitchFamily="2" charset="-78"/>
              </a:rPr>
              <a:t>BASIC KINDS OF </a:t>
            </a:r>
            <a:br>
              <a:rPr lang="en-US" sz="4000" b="1" dirty="0">
                <a:cs typeface="_PDMS_IslamicFont" pitchFamily="2" charset="-78"/>
              </a:rPr>
            </a:br>
            <a:r>
              <a:rPr lang="en-US" sz="4000" b="1" dirty="0">
                <a:cs typeface="_PDMS_IslamicFont" pitchFamily="2" charset="-78"/>
              </a:rPr>
              <a:t>AGENT PROGRAMS</a:t>
            </a:r>
            <a:endParaRPr lang="en-US" dirty="0"/>
          </a:p>
        </p:txBody>
      </p:sp>
      <p:sp>
        <p:nvSpPr>
          <p:cNvPr id="3" name="Content Placeholder 2">
            <a:extLst>
              <a:ext uri="{FF2B5EF4-FFF2-40B4-BE49-F238E27FC236}">
                <a16:creationId xmlns:a16="http://schemas.microsoft.com/office/drawing/2014/main" id="{CCE10C98-4198-4B16-B636-A91E0B628AE9}"/>
              </a:ext>
            </a:extLst>
          </p:cNvPr>
          <p:cNvSpPr txBox="1">
            <a:spLocks/>
          </p:cNvSpPr>
          <p:nvPr/>
        </p:nvSpPr>
        <p:spPr>
          <a:xfrm>
            <a:off x="403548" y="2133120"/>
            <a:ext cx="8319111" cy="405079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pPr marL="514350" indent="-514350">
              <a:buFont typeface="+mj-lt"/>
              <a:buAutoNum type="arabicPeriod"/>
            </a:pPr>
            <a:r>
              <a:rPr lang="en-US" sz="3200">
                <a:solidFill>
                  <a:schemeClr val="tx1"/>
                </a:solidFill>
                <a:cs typeface="_PDMS_IslamicFont" pitchFamily="2" charset="-78"/>
              </a:rPr>
              <a:t>Simple reflex agents</a:t>
            </a:r>
          </a:p>
          <a:p>
            <a:pPr marL="514350" indent="-514350">
              <a:buFont typeface="+mj-lt"/>
              <a:buAutoNum type="arabicPeriod"/>
            </a:pPr>
            <a:endParaRPr lang="en-US" sz="3200">
              <a:solidFill>
                <a:schemeClr val="tx1"/>
              </a:solidFill>
              <a:cs typeface="_PDMS_IslamicFont" pitchFamily="2" charset="-78"/>
            </a:endParaRPr>
          </a:p>
          <a:p>
            <a:pPr marL="514350" indent="-514350">
              <a:buFont typeface="+mj-lt"/>
              <a:buAutoNum type="arabicPeriod"/>
            </a:pPr>
            <a:r>
              <a:rPr lang="en-US" sz="3200">
                <a:solidFill>
                  <a:schemeClr val="tx1"/>
                </a:solidFill>
                <a:cs typeface="_PDMS_IslamicFont" pitchFamily="2" charset="-78"/>
              </a:rPr>
              <a:t>Model-based reflex agents</a:t>
            </a:r>
          </a:p>
          <a:p>
            <a:pPr marL="514350" indent="-514350">
              <a:buFont typeface="+mj-lt"/>
              <a:buAutoNum type="arabicPeriod"/>
            </a:pPr>
            <a:endParaRPr lang="en-US" sz="3200">
              <a:solidFill>
                <a:schemeClr val="tx1"/>
              </a:solidFill>
              <a:cs typeface="_PDMS_IslamicFont" pitchFamily="2" charset="-78"/>
            </a:endParaRPr>
          </a:p>
          <a:p>
            <a:pPr marL="514350" indent="-514350">
              <a:buFont typeface="+mj-lt"/>
              <a:buAutoNum type="arabicPeriod"/>
            </a:pPr>
            <a:r>
              <a:rPr lang="en-US" sz="3200">
                <a:solidFill>
                  <a:schemeClr val="tx1"/>
                </a:solidFill>
                <a:cs typeface="_PDMS_IslamicFont" pitchFamily="2" charset="-78"/>
              </a:rPr>
              <a:t>Goal-based agents</a:t>
            </a:r>
          </a:p>
          <a:p>
            <a:pPr marL="514350" indent="-514350">
              <a:buFont typeface="+mj-lt"/>
              <a:buAutoNum type="arabicPeriod"/>
            </a:pPr>
            <a:endParaRPr lang="en-US" sz="3200">
              <a:solidFill>
                <a:schemeClr val="tx1"/>
              </a:solidFill>
              <a:cs typeface="_PDMS_IslamicFont" pitchFamily="2" charset="-78"/>
            </a:endParaRPr>
          </a:p>
          <a:p>
            <a:pPr marL="514350" indent="-514350">
              <a:buFont typeface="+mj-lt"/>
              <a:buAutoNum type="arabicPeriod"/>
            </a:pPr>
            <a:r>
              <a:rPr lang="en-US" sz="3200">
                <a:solidFill>
                  <a:schemeClr val="tx1"/>
                </a:solidFill>
                <a:cs typeface="_PDMS_IslamicFont" pitchFamily="2" charset="-78"/>
              </a:rPr>
              <a:t>Utility-based agents. </a:t>
            </a:r>
          </a:p>
          <a:p>
            <a:pPr marL="514350" indent="-514350">
              <a:buFont typeface="+mj-lt"/>
              <a:buAutoNum type="arabicPeriod"/>
            </a:pPr>
            <a:endParaRPr lang="en-US" sz="3200" dirty="0">
              <a:solidFill>
                <a:schemeClr val="tx1"/>
              </a:solidFill>
            </a:endParaRPr>
          </a:p>
        </p:txBody>
      </p:sp>
    </p:spTree>
    <p:extLst>
      <p:ext uri="{BB962C8B-B14F-4D97-AF65-F5344CB8AC3E}">
        <p14:creationId xmlns:p14="http://schemas.microsoft.com/office/powerpoint/2010/main" val="8804615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sz="4400" dirty="0"/>
            </a:br>
            <a:r>
              <a:rPr lang="en-US" sz="4400" b="1" dirty="0"/>
              <a:t>SIMPLE REFLEX AGENTS </a:t>
            </a:r>
            <a:endParaRPr lang="en-US" dirty="0"/>
          </a:p>
        </p:txBody>
      </p:sp>
      <p:sp>
        <p:nvSpPr>
          <p:cNvPr id="3" name="Rectangle 2">
            <a:extLst>
              <a:ext uri="{FF2B5EF4-FFF2-40B4-BE49-F238E27FC236}">
                <a16:creationId xmlns:a16="http://schemas.microsoft.com/office/drawing/2014/main" id="{2B57E8AF-BCD3-4967-B7B8-2AB2BA903AE0}"/>
              </a:ext>
            </a:extLst>
          </p:cNvPr>
          <p:cNvSpPr/>
          <p:nvPr/>
        </p:nvSpPr>
        <p:spPr>
          <a:xfrm>
            <a:off x="100403" y="1672679"/>
            <a:ext cx="9043597" cy="1107996"/>
          </a:xfrm>
          <a:prstGeom prst="rect">
            <a:avLst/>
          </a:prstGeom>
        </p:spPr>
        <p:txBody>
          <a:bodyPr wrap="square">
            <a:spAutoFit/>
          </a:bodyPr>
          <a:lstStyle/>
          <a:p>
            <a:endParaRPr lang="en-US" sz="2200" dirty="0"/>
          </a:p>
          <a:p>
            <a:r>
              <a:rPr lang="en-US" sz="2200" dirty="0"/>
              <a:t>select actions on the basis of the </a:t>
            </a:r>
            <a:r>
              <a:rPr lang="en-US" sz="2200" i="1" dirty="0"/>
              <a:t>current percept, ignoring the rest of the percept history. </a:t>
            </a:r>
            <a:endParaRPr lang="en-US" sz="2200" dirty="0"/>
          </a:p>
        </p:txBody>
      </p:sp>
      <p:sp>
        <p:nvSpPr>
          <p:cNvPr id="4" name="Rectangle 3">
            <a:extLst>
              <a:ext uri="{FF2B5EF4-FFF2-40B4-BE49-F238E27FC236}">
                <a16:creationId xmlns:a16="http://schemas.microsoft.com/office/drawing/2014/main" id="{91E980E7-6673-44AC-B42D-973D19028800}"/>
              </a:ext>
            </a:extLst>
          </p:cNvPr>
          <p:cNvSpPr/>
          <p:nvPr/>
        </p:nvSpPr>
        <p:spPr>
          <a:xfrm>
            <a:off x="100403" y="2408381"/>
            <a:ext cx="8943194" cy="1015663"/>
          </a:xfrm>
          <a:prstGeom prst="rect">
            <a:avLst/>
          </a:prstGeom>
        </p:spPr>
        <p:txBody>
          <a:bodyPr wrap="square">
            <a:spAutoFit/>
          </a:bodyPr>
          <a:lstStyle/>
          <a:p>
            <a:endParaRPr lang="en-US" sz="2000" dirty="0"/>
          </a:p>
          <a:p>
            <a:r>
              <a:rPr lang="en-US" sz="2000" dirty="0"/>
              <a:t>a </a:t>
            </a:r>
            <a:r>
              <a:rPr lang="en-US" sz="2000" b="1" i="1" dirty="0"/>
              <a:t>condition-action rule</a:t>
            </a:r>
            <a:r>
              <a:rPr lang="en-US" sz="2000" dirty="0"/>
              <a:t>, written as </a:t>
            </a:r>
          </a:p>
          <a:p>
            <a:r>
              <a:rPr lang="en-US" sz="2000" b="1" dirty="0"/>
              <a:t>		if </a:t>
            </a:r>
            <a:r>
              <a:rPr lang="en-US" sz="2000" b="1" i="1" dirty="0"/>
              <a:t>car-in-front-is-braking then initiate-braking. </a:t>
            </a:r>
            <a:endParaRPr lang="en-US" sz="2000" dirty="0"/>
          </a:p>
        </p:txBody>
      </p:sp>
      <p:sp>
        <p:nvSpPr>
          <p:cNvPr id="5" name="Rectangle 4">
            <a:extLst>
              <a:ext uri="{FF2B5EF4-FFF2-40B4-BE49-F238E27FC236}">
                <a16:creationId xmlns:a16="http://schemas.microsoft.com/office/drawing/2014/main" id="{4FB91CFF-512C-48AB-94DB-3FC525E8A22B}"/>
              </a:ext>
            </a:extLst>
          </p:cNvPr>
          <p:cNvSpPr/>
          <p:nvPr/>
        </p:nvSpPr>
        <p:spPr>
          <a:xfrm>
            <a:off x="100403" y="3041206"/>
            <a:ext cx="8943194" cy="1323439"/>
          </a:xfrm>
          <a:prstGeom prst="rect">
            <a:avLst/>
          </a:prstGeom>
        </p:spPr>
        <p:txBody>
          <a:bodyPr wrap="square">
            <a:spAutoFit/>
          </a:bodyPr>
          <a:lstStyle/>
          <a:p>
            <a:endParaRPr lang="en-US" sz="2000" dirty="0"/>
          </a:p>
          <a:p>
            <a:r>
              <a:rPr lang="en-US" sz="2000" dirty="0"/>
              <a:t>general and flexible approach is first to build a </a:t>
            </a:r>
          </a:p>
          <a:p>
            <a:r>
              <a:rPr lang="en-US" sz="2000" dirty="0"/>
              <a:t>	general-purpose interpreter for condition-action rules and </a:t>
            </a:r>
          </a:p>
          <a:p>
            <a:r>
              <a:rPr lang="en-US" sz="2000" dirty="0"/>
              <a:t>	then to create rule sets for specific task environments. </a:t>
            </a:r>
          </a:p>
        </p:txBody>
      </p:sp>
      <p:pic>
        <p:nvPicPr>
          <p:cNvPr id="6" name="Picture 5">
            <a:extLst>
              <a:ext uri="{FF2B5EF4-FFF2-40B4-BE49-F238E27FC236}">
                <a16:creationId xmlns:a16="http://schemas.microsoft.com/office/drawing/2014/main" id="{4F303FDE-C94D-401A-8BF1-0F593265A42D}"/>
              </a:ext>
            </a:extLst>
          </p:cNvPr>
          <p:cNvPicPr>
            <a:picLocks noChangeAspect="1"/>
          </p:cNvPicPr>
          <p:nvPr/>
        </p:nvPicPr>
        <p:blipFill>
          <a:blip r:embed="rId2"/>
          <a:stretch>
            <a:fillRect/>
          </a:stretch>
        </p:blipFill>
        <p:spPr>
          <a:xfrm>
            <a:off x="100403" y="4332544"/>
            <a:ext cx="9043597" cy="2525455"/>
          </a:xfrm>
          <a:prstGeom prst="rect">
            <a:avLst/>
          </a:prstGeom>
        </p:spPr>
      </p:pic>
    </p:spTree>
    <p:extLst>
      <p:ext uri="{BB962C8B-B14F-4D97-AF65-F5344CB8AC3E}">
        <p14:creationId xmlns:p14="http://schemas.microsoft.com/office/powerpoint/2010/main" val="28771566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EC4197F-7EDA-4FA4-9386-01C6EDB34E73}"/>
              </a:ext>
            </a:extLst>
          </p:cNvPr>
          <p:cNvPicPr>
            <a:picLocks noChangeAspect="1"/>
          </p:cNvPicPr>
          <p:nvPr/>
        </p:nvPicPr>
        <p:blipFill>
          <a:blip r:embed="rId2"/>
          <a:stretch>
            <a:fillRect/>
          </a:stretch>
        </p:blipFill>
        <p:spPr>
          <a:xfrm>
            <a:off x="0" y="0"/>
            <a:ext cx="9144000" cy="6857999"/>
          </a:xfrm>
          <a:prstGeom prst="rect">
            <a:avLst/>
          </a:prstGeom>
        </p:spPr>
      </p:pic>
      <p:sp>
        <p:nvSpPr>
          <p:cNvPr id="5" name="TextBox 4">
            <a:extLst>
              <a:ext uri="{FF2B5EF4-FFF2-40B4-BE49-F238E27FC236}">
                <a16:creationId xmlns:a16="http://schemas.microsoft.com/office/drawing/2014/main" id="{BF464CB8-213F-42BA-BB58-3DACC2B27A57}"/>
              </a:ext>
            </a:extLst>
          </p:cNvPr>
          <p:cNvSpPr txBox="1"/>
          <p:nvPr/>
        </p:nvSpPr>
        <p:spPr>
          <a:xfrm>
            <a:off x="2056745" y="1905000"/>
            <a:ext cx="1497819" cy="523220"/>
          </a:xfrm>
          <a:prstGeom prst="rect">
            <a:avLst/>
          </a:prstGeom>
          <a:noFill/>
        </p:spPr>
        <p:txBody>
          <a:bodyPr wrap="none" rtlCol="0">
            <a:spAutoFit/>
          </a:bodyPr>
          <a:lstStyle/>
          <a:p>
            <a:r>
              <a:rPr lang="en-US" sz="1400" b="1" dirty="0">
                <a:solidFill>
                  <a:srgbClr val="FF0000"/>
                </a:solidFill>
              </a:rPr>
              <a:t>Background Information</a:t>
            </a:r>
          </a:p>
          <a:p>
            <a:r>
              <a:rPr lang="en-US" sz="1400" b="1" dirty="0">
                <a:solidFill>
                  <a:srgbClr val="FF0000"/>
                </a:solidFill>
              </a:rPr>
              <a:t> used in the Process</a:t>
            </a:r>
          </a:p>
        </p:txBody>
      </p:sp>
      <p:sp>
        <p:nvSpPr>
          <p:cNvPr id="6" name="TextBox 5">
            <a:extLst>
              <a:ext uri="{FF2B5EF4-FFF2-40B4-BE49-F238E27FC236}">
                <a16:creationId xmlns:a16="http://schemas.microsoft.com/office/drawing/2014/main" id="{EA3F9F28-E20C-4A69-9CC6-51AED1B610E5}"/>
              </a:ext>
            </a:extLst>
          </p:cNvPr>
          <p:cNvSpPr txBox="1"/>
          <p:nvPr/>
        </p:nvSpPr>
        <p:spPr>
          <a:xfrm>
            <a:off x="4000351" y="1828800"/>
            <a:ext cx="1334607" cy="523220"/>
          </a:xfrm>
          <a:prstGeom prst="rect">
            <a:avLst/>
          </a:prstGeom>
          <a:noFill/>
        </p:spPr>
        <p:txBody>
          <a:bodyPr wrap="none" rtlCol="0">
            <a:spAutoFit/>
          </a:bodyPr>
          <a:lstStyle/>
          <a:p>
            <a:r>
              <a:rPr lang="en-US" sz="1400" b="1" dirty="0">
                <a:solidFill>
                  <a:srgbClr val="FF0000"/>
                </a:solidFill>
              </a:rPr>
              <a:t>Current internal state</a:t>
            </a:r>
          </a:p>
          <a:p>
            <a:r>
              <a:rPr lang="en-US" sz="1400" b="1" dirty="0">
                <a:solidFill>
                  <a:srgbClr val="FF0000"/>
                </a:solidFill>
              </a:rPr>
              <a:t>of Decision Process</a:t>
            </a:r>
          </a:p>
        </p:txBody>
      </p:sp>
      <p:sp>
        <p:nvSpPr>
          <p:cNvPr id="7" name="TextBox 6">
            <a:extLst>
              <a:ext uri="{FF2B5EF4-FFF2-40B4-BE49-F238E27FC236}">
                <a16:creationId xmlns:a16="http://schemas.microsoft.com/office/drawing/2014/main" id="{2F67C564-E5D1-45C6-B417-1320CAED789D}"/>
              </a:ext>
            </a:extLst>
          </p:cNvPr>
          <p:cNvSpPr txBox="1"/>
          <p:nvPr/>
        </p:nvSpPr>
        <p:spPr>
          <a:xfrm>
            <a:off x="7315915" y="2917066"/>
            <a:ext cx="1618894" cy="523220"/>
          </a:xfrm>
          <a:prstGeom prst="rect">
            <a:avLst/>
          </a:prstGeom>
          <a:noFill/>
        </p:spPr>
        <p:txBody>
          <a:bodyPr wrap="none" rtlCol="0">
            <a:spAutoFit/>
          </a:bodyPr>
          <a:lstStyle/>
          <a:p>
            <a:pPr algn="ctr"/>
            <a:r>
              <a:rPr lang="en-US" sz="1400" b="1" dirty="0"/>
              <a:t>Only if the Environment is </a:t>
            </a:r>
          </a:p>
          <a:p>
            <a:pPr algn="ctr"/>
            <a:r>
              <a:rPr lang="en-US" sz="1400" b="1" dirty="0"/>
              <a:t>Fully Observable</a:t>
            </a:r>
          </a:p>
        </p:txBody>
      </p:sp>
      <p:sp>
        <p:nvSpPr>
          <p:cNvPr id="8" name="TextBox 7">
            <a:extLst>
              <a:ext uri="{FF2B5EF4-FFF2-40B4-BE49-F238E27FC236}">
                <a16:creationId xmlns:a16="http://schemas.microsoft.com/office/drawing/2014/main" id="{3C902131-A852-4924-B1CD-3C5D8846A110}"/>
              </a:ext>
            </a:extLst>
          </p:cNvPr>
          <p:cNvSpPr txBox="1"/>
          <p:nvPr/>
        </p:nvSpPr>
        <p:spPr>
          <a:xfrm>
            <a:off x="5981780" y="5344180"/>
            <a:ext cx="2299306" cy="738664"/>
          </a:xfrm>
          <a:prstGeom prst="rect">
            <a:avLst/>
          </a:prstGeom>
          <a:noFill/>
        </p:spPr>
        <p:txBody>
          <a:bodyPr wrap="none" rtlCol="0">
            <a:spAutoFit/>
          </a:bodyPr>
          <a:lstStyle/>
          <a:p>
            <a:r>
              <a:rPr lang="en-US" sz="1400" b="1" dirty="0">
                <a:solidFill>
                  <a:srgbClr val="FF0000"/>
                </a:solidFill>
              </a:rPr>
              <a:t>What will happen? when, </a:t>
            </a:r>
          </a:p>
          <a:p>
            <a:r>
              <a:rPr lang="en-US" sz="1400" b="1" dirty="0">
                <a:solidFill>
                  <a:srgbClr val="FF0000"/>
                </a:solidFill>
              </a:rPr>
              <a:t>Vacuum Cleaner with poor perception!</a:t>
            </a:r>
          </a:p>
          <a:p>
            <a:r>
              <a:rPr lang="en-US" sz="1400" b="1" dirty="0">
                <a:solidFill>
                  <a:srgbClr val="FF0000"/>
                </a:solidFill>
              </a:rPr>
              <a:t>Without location sensor ! </a:t>
            </a:r>
          </a:p>
        </p:txBody>
      </p:sp>
    </p:spTree>
    <p:extLst>
      <p:ext uri="{BB962C8B-B14F-4D97-AF65-F5344CB8AC3E}">
        <p14:creationId xmlns:p14="http://schemas.microsoft.com/office/powerpoint/2010/main" val="1568197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6597" y="461912"/>
            <a:ext cx="7808976" cy="1088136"/>
          </a:xfrm>
        </p:spPr>
        <p:txBody>
          <a:bodyPr>
            <a:normAutofit fontScale="90000"/>
          </a:bodyPr>
          <a:lstStyle/>
          <a:p>
            <a:br>
              <a:rPr lang="en-US" dirty="0"/>
            </a:br>
            <a:r>
              <a:rPr lang="en-US" b="1" dirty="0"/>
              <a:t>MODEL-BASED REFLEX AGENTS </a:t>
            </a:r>
            <a:endParaRPr lang="en-US" dirty="0"/>
          </a:p>
        </p:txBody>
      </p:sp>
      <p:sp>
        <p:nvSpPr>
          <p:cNvPr id="3" name="Rectangle 2">
            <a:extLst>
              <a:ext uri="{FF2B5EF4-FFF2-40B4-BE49-F238E27FC236}">
                <a16:creationId xmlns:a16="http://schemas.microsoft.com/office/drawing/2014/main" id="{D7786625-DA5B-4F13-94BE-86F8B1623715}"/>
              </a:ext>
            </a:extLst>
          </p:cNvPr>
          <p:cNvSpPr/>
          <p:nvPr/>
        </p:nvSpPr>
        <p:spPr>
          <a:xfrm>
            <a:off x="1" y="1746347"/>
            <a:ext cx="9144000" cy="646331"/>
          </a:xfrm>
          <a:prstGeom prst="rect">
            <a:avLst/>
          </a:prstGeom>
        </p:spPr>
        <p:txBody>
          <a:bodyPr wrap="square">
            <a:spAutoFit/>
          </a:bodyPr>
          <a:lstStyle/>
          <a:p>
            <a:endParaRPr lang="en-US" dirty="0"/>
          </a:p>
          <a:p>
            <a:r>
              <a:rPr lang="en-US" i="1" dirty="0"/>
              <a:t>keep track of the part of the world it can't see now. [</a:t>
            </a:r>
            <a:r>
              <a:rPr lang="en-US" dirty="0"/>
              <a:t>handle partial observability]</a:t>
            </a:r>
            <a:r>
              <a:rPr lang="en-US" i="1" dirty="0"/>
              <a:t> </a:t>
            </a:r>
            <a:endParaRPr lang="en-US" dirty="0"/>
          </a:p>
        </p:txBody>
      </p:sp>
      <p:sp>
        <p:nvSpPr>
          <p:cNvPr id="4" name="Rectangle 3">
            <a:extLst>
              <a:ext uri="{FF2B5EF4-FFF2-40B4-BE49-F238E27FC236}">
                <a16:creationId xmlns:a16="http://schemas.microsoft.com/office/drawing/2014/main" id="{73BECF4B-8D76-4D05-84C2-BC66A194891C}"/>
              </a:ext>
            </a:extLst>
          </p:cNvPr>
          <p:cNvSpPr/>
          <p:nvPr/>
        </p:nvSpPr>
        <p:spPr>
          <a:xfrm>
            <a:off x="0" y="2426296"/>
            <a:ext cx="9144000" cy="923330"/>
          </a:xfrm>
          <a:prstGeom prst="rect">
            <a:avLst/>
          </a:prstGeom>
        </p:spPr>
        <p:txBody>
          <a:bodyPr wrap="square">
            <a:spAutoFit/>
          </a:bodyPr>
          <a:lstStyle/>
          <a:p>
            <a:pPr algn="just"/>
            <a:endParaRPr lang="en-US" dirty="0"/>
          </a:p>
          <a:p>
            <a:pPr algn="just"/>
            <a:r>
              <a:rPr lang="en-US" dirty="0"/>
              <a:t>That is, the agent should maintain some sort of </a:t>
            </a:r>
            <a:r>
              <a:rPr lang="en-US" b="1" dirty="0"/>
              <a:t>internal state </a:t>
            </a:r>
            <a:r>
              <a:rPr lang="en-US" dirty="0"/>
              <a:t>that depends on the percept history and thereby reflects at least some of the unobserved aspects of the current state. </a:t>
            </a:r>
          </a:p>
        </p:txBody>
      </p:sp>
      <p:sp>
        <p:nvSpPr>
          <p:cNvPr id="5" name="Rectangle 4">
            <a:extLst>
              <a:ext uri="{FF2B5EF4-FFF2-40B4-BE49-F238E27FC236}">
                <a16:creationId xmlns:a16="http://schemas.microsoft.com/office/drawing/2014/main" id="{A145C5F6-D6AE-4611-A2A9-52689BA28577}"/>
              </a:ext>
            </a:extLst>
          </p:cNvPr>
          <p:cNvSpPr/>
          <p:nvPr/>
        </p:nvSpPr>
        <p:spPr>
          <a:xfrm>
            <a:off x="-2035999" y="2102611"/>
            <a:ext cx="6094413" cy="646331"/>
          </a:xfrm>
          <a:prstGeom prst="rect">
            <a:avLst/>
          </a:prstGeom>
        </p:spPr>
        <p:txBody>
          <a:bodyPr>
            <a:spAutoFit/>
          </a:bodyPr>
          <a:lstStyle/>
          <a:p>
            <a:pPr algn="ctr"/>
            <a:endParaRPr lang="en-US" dirty="0"/>
          </a:p>
          <a:p>
            <a:pPr algn="ctr"/>
            <a:r>
              <a:rPr lang="en-US" b="1" dirty="0"/>
              <a:t>model of the world </a:t>
            </a:r>
            <a:endParaRPr lang="en-US" dirty="0"/>
          </a:p>
        </p:txBody>
      </p:sp>
      <p:sp>
        <p:nvSpPr>
          <p:cNvPr id="6" name="Rectangle 5">
            <a:extLst>
              <a:ext uri="{FF2B5EF4-FFF2-40B4-BE49-F238E27FC236}">
                <a16:creationId xmlns:a16="http://schemas.microsoft.com/office/drawing/2014/main" id="{0363713E-5A03-4053-B922-2E24DF2B2292}"/>
              </a:ext>
            </a:extLst>
          </p:cNvPr>
          <p:cNvSpPr/>
          <p:nvPr/>
        </p:nvSpPr>
        <p:spPr>
          <a:xfrm>
            <a:off x="1" y="3246125"/>
            <a:ext cx="9144000" cy="3693319"/>
          </a:xfrm>
          <a:prstGeom prst="rect">
            <a:avLst/>
          </a:prstGeom>
        </p:spPr>
        <p:txBody>
          <a:bodyPr wrap="square">
            <a:spAutoFit/>
          </a:bodyPr>
          <a:lstStyle/>
          <a:p>
            <a:pPr algn="just"/>
            <a:endParaRPr lang="en-US" dirty="0"/>
          </a:p>
          <a:p>
            <a:pPr algn="just"/>
            <a:r>
              <a:rPr lang="en-US" dirty="0"/>
              <a:t>Updating this internal state information as time goes by requires two kinds of knowledge to be encoded in the agent program. </a:t>
            </a:r>
          </a:p>
          <a:p>
            <a:pPr algn="just"/>
            <a:endParaRPr lang="en-US" dirty="0"/>
          </a:p>
          <a:p>
            <a:pPr algn="just"/>
            <a:r>
              <a:rPr lang="en-US" dirty="0"/>
              <a:t>First, we need some information about how the world evolves independently of the agent </a:t>
            </a:r>
          </a:p>
          <a:p>
            <a:pPr algn="just"/>
            <a:r>
              <a:rPr lang="en-US" dirty="0"/>
              <a:t>[ex. overtaking car]</a:t>
            </a:r>
          </a:p>
          <a:p>
            <a:pPr algn="just"/>
            <a:endParaRPr lang="en-US" dirty="0"/>
          </a:p>
          <a:p>
            <a:pPr algn="just"/>
            <a:r>
              <a:rPr lang="en-US" dirty="0"/>
              <a:t>Second, we need some information about how the agent's own actions affect the world </a:t>
            </a:r>
          </a:p>
          <a:p>
            <a:pPr algn="just"/>
            <a:r>
              <a:rPr lang="en-US" dirty="0"/>
              <a:t>[ex. Turn steering wheel clockwise..]</a:t>
            </a:r>
          </a:p>
          <a:p>
            <a:pPr algn="just"/>
            <a:endParaRPr lang="en-US" dirty="0"/>
          </a:p>
          <a:p>
            <a:pPr algn="just"/>
            <a:endParaRPr lang="en-US" dirty="0"/>
          </a:p>
          <a:p>
            <a:pPr algn="just"/>
            <a:r>
              <a:rPr lang="en-US" dirty="0"/>
              <a:t>This knowledge about "how the world works"—whether implemented in simple Boolean circuits or in complete scientific theories -  is called a </a:t>
            </a:r>
            <a:r>
              <a:rPr lang="en-US" b="1" dirty="0"/>
              <a:t>model </a:t>
            </a:r>
            <a:r>
              <a:rPr lang="en-US" dirty="0"/>
              <a:t>of the world</a:t>
            </a:r>
            <a:r>
              <a:rPr lang="en-US" b="1" dirty="0"/>
              <a:t>. </a:t>
            </a:r>
            <a:endParaRPr lang="en-US" dirty="0"/>
          </a:p>
        </p:txBody>
      </p:sp>
    </p:spTree>
    <p:extLst>
      <p:ext uri="{BB962C8B-B14F-4D97-AF65-F5344CB8AC3E}">
        <p14:creationId xmlns:p14="http://schemas.microsoft.com/office/powerpoint/2010/main" val="780932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533413"/>
            <a:ext cx="7808976" cy="1088136"/>
          </a:xfrm>
        </p:spPr>
        <p:txBody>
          <a:bodyPr>
            <a:normAutofit fontScale="90000"/>
          </a:bodyPr>
          <a:lstStyle/>
          <a:p>
            <a:r>
              <a:rPr lang="en-US" dirty="0"/>
              <a:t>Definition of AI: </a:t>
            </a:r>
            <a:br>
              <a:rPr lang="en-US" dirty="0"/>
            </a:br>
            <a:r>
              <a:rPr lang="en-US" dirty="0"/>
              <a:t>Outlined in Textbox</a:t>
            </a:r>
          </a:p>
        </p:txBody>
      </p:sp>
      <p:pic>
        <p:nvPicPr>
          <p:cNvPr id="3" name="Picture 2">
            <a:extLst>
              <a:ext uri="{FF2B5EF4-FFF2-40B4-BE49-F238E27FC236}">
                <a16:creationId xmlns:a16="http://schemas.microsoft.com/office/drawing/2014/main" id="{7B96DA21-0B9B-46FF-9033-4B94AD1E6395}"/>
              </a:ext>
            </a:extLst>
          </p:cNvPr>
          <p:cNvPicPr>
            <a:picLocks noChangeAspect="1"/>
          </p:cNvPicPr>
          <p:nvPr/>
        </p:nvPicPr>
        <p:blipFill>
          <a:blip r:embed="rId2"/>
          <a:stretch>
            <a:fillRect/>
          </a:stretch>
        </p:blipFill>
        <p:spPr>
          <a:xfrm>
            <a:off x="0" y="2082017"/>
            <a:ext cx="9144000" cy="4670473"/>
          </a:xfrm>
          <a:prstGeom prst="rect">
            <a:avLst/>
          </a:prstGeom>
        </p:spPr>
      </p:pic>
    </p:spTree>
    <p:extLst>
      <p:ext uri="{BB962C8B-B14F-4D97-AF65-F5344CB8AC3E}">
        <p14:creationId xmlns:p14="http://schemas.microsoft.com/office/powerpoint/2010/main" val="1479753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5CCA6-2DB6-4072-9ABD-46A794AFB528}"/>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2270429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GOAL-BASED AGENT</a:t>
            </a:r>
          </a:p>
        </p:txBody>
      </p:sp>
      <p:pic>
        <p:nvPicPr>
          <p:cNvPr id="3" name="Picture 2">
            <a:extLst>
              <a:ext uri="{FF2B5EF4-FFF2-40B4-BE49-F238E27FC236}">
                <a16:creationId xmlns:a16="http://schemas.microsoft.com/office/drawing/2014/main" id="{3C37393B-FFB5-43D8-BFC7-00F0F79AC06A}"/>
              </a:ext>
            </a:extLst>
          </p:cNvPr>
          <p:cNvPicPr>
            <a:picLocks noChangeAspect="1"/>
          </p:cNvPicPr>
          <p:nvPr/>
        </p:nvPicPr>
        <p:blipFill>
          <a:blip r:embed="rId2"/>
          <a:stretch>
            <a:fillRect/>
          </a:stretch>
        </p:blipFill>
        <p:spPr>
          <a:xfrm>
            <a:off x="74613" y="2025748"/>
            <a:ext cx="8993912" cy="4817984"/>
          </a:xfrm>
          <a:prstGeom prst="rect">
            <a:avLst/>
          </a:prstGeom>
        </p:spPr>
      </p:pic>
      <p:sp>
        <p:nvSpPr>
          <p:cNvPr id="4" name="Rectangle 3">
            <a:extLst>
              <a:ext uri="{FF2B5EF4-FFF2-40B4-BE49-F238E27FC236}">
                <a16:creationId xmlns:a16="http://schemas.microsoft.com/office/drawing/2014/main" id="{13B98951-D924-4BB2-83DA-5F9395C54E24}"/>
              </a:ext>
            </a:extLst>
          </p:cNvPr>
          <p:cNvSpPr/>
          <p:nvPr/>
        </p:nvSpPr>
        <p:spPr>
          <a:xfrm>
            <a:off x="75476" y="4691675"/>
            <a:ext cx="1217612" cy="646331"/>
          </a:xfrm>
          <a:prstGeom prst="rect">
            <a:avLst/>
          </a:prstGeom>
        </p:spPr>
        <p:txBody>
          <a:bodyPr wrap="square">
            <a:spAutoFit/>
          </a:bodyPr>
          <a:lstStyle/>
          <a:p>
            <a:endParaRPr lang="en-US" dirty="0"/>
          </a:p>
          <a:p>
            <a:r>
              <a:rPr lang="en-US" b="1" dirty="0"/>
              <a:t>Searching </a:t>
            </a:r>
            <a:endParaRPr lang="en-US" dirty="0"/>
          </a:p>
        </p:txBody>
      </p:sp>
      <p:sp>
        <p:nvSpPr>
          <p:cNvPr id="5" name="Rectangle 4">
            <a:extLst>
              <a:ext uri="{FF2B5EF4-FFF2-40B4-BE49-F238E27FC236}">
                <a16:creationId xmlns:a16="http://schemas.microsoft.com/office/drawing/2014/main" id="{C04E8590-F6E9-4DE8-B243-0A3B32E431FA}"/>
              </a:ext>
            </a:extLst>
          </p:cNvPr>
          <p:cNvSpPr/>
          <p:nvPr/>
        </p:nvSpPr>
        <p:spPr>
          <a:xfrm>
            <a:off x="75476" y="5148898"/>
            <a:ext cx="1525587" cy="646331"/>
          </a:xfrm>
          <a:prstGeom prst="rect">
            <a:avLst/>
          </a:prstGeom>
        </p:spPr>
        <p:txBody>
          <a:bodyPr wrap="square">
            <a:spAutoFit/>
          </a:bodyPr>
          <a:lstStyle/>
          <a:p>
            <a:endParaRPr lang="en-US" dirty="0"/>
          </a:p>
          <a:p>
            <a:r>
              <a:rPr lang="en-US" b="1" dirty="0"/>
              <a:t>Planning </a:t>
            </a:r>
            <a:endParaRPr lang="en-US" dirty="0"/>
          </a:p>
        </p:txBody>
      </p:sp>
      <p:sp>
        <p:nvSpPr>
          <p:cNvPr id="6" name="Rectangle 5">
            <a:extLst>
              <a:ext uri="{FF2B5EF4-FFF2-40B4-BE49-F238E27FC236}">
                <a16:creationId xmlns:a16="http://schemas.microsoft.com/office/drawing/2014/main" id="{01684C46-0D09-4C19-A565-4AFB9E0559C1}"/>
              </a:ext>
            </a:extLst>
          </p:cNvPr>
          <p:cNvSpPr/>
          <p:nvPr/>
        </p:nvSpPr>
        <p:spPr>
          <a:xfrm>
            <a:off x="-419824" y="5606121"/>
            <a:ext cx="2208212" cy="646331"/>
          </a:xfrm>
          <a:prstGeom prst="rect">
            <a:avLst/>
          </a:prstGeom>
        </p:spPr>
        <p:txBody>
          <a:bodyPr wrap="square">
            <a:spAutoFit/>
          </a:bodyPr>
          <a:lstStyle/>
          <a:p>
            <a:pPr algn="r"/>
            <a:endParaRPr lang="en-US" b="1" dirty="0"/>
          </a:p>
          <a:p>
            <a:pPr algn="r"/>
            <a:r>
              <a:rPr lang="en-US" b="1" dirty="0"/>
              <a:t>decision making </a:t>
            </a:r>
          </a:p>
        </p:txBody>
      </p:sp>
    </p:spTree>
    <p:extLst>
      <p:ext uri="{BB962C8B-B14F-4D97-AF65-F5344CB8AC3E}">
        <p14:creationId xmlns:p14="http://schemas.microsoft.com/office/powerpoint/2010/main" val="506151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sz="4400" dirty="0"/>
            </a:br>
            <a:r>
              <a:rPr lang="en-US" sz="4400" b="1" dirty="0"/>
              <a:t>UTILITY-BASED AGENTS 	</a:t>
            </a:r>
            <a:endParaRPr lang="en-US" dirty="0"/>
          </a:p>
        </p:txBody>
      </p:sp>
      <p:sp>
        <p:nvSpPr>
          <p:cNvPr id="3" name="Rectangle 2">
            <a:extLst>
              <a:ext uri="{FF2B5EF4-FFF2-40B4-BE49-F238E27FC236}">
                <a16:creationId xmlns:a16="http://schemas.microsoft.com/office/drawing/2014/main" id="{A64787B3-BDF1-4E70-9F7C-EDCCF7BE58AC}"/>
              </a:ext>
            </a:extLst>
          </p:cNvPr>
          <p:cNvSpPr/>
          <p:nvPr/>
        </p:nvSpPr>
        <p:spPr>
          <a:xfrm>
            <a:off x="-1872177" y="1768905"/>
            <a:ext cx="12038013" cy="646331"/>
          </a:xfrm>
          <a:prstGeom prst="rect">
            <a:avLst/>
          </a:prstGeom>
        </p:spPr>
        <p:txBody>
          <a:bodyPr wrap="square">
            <a:spAutoFit/>
          </a:bodyPr>
          <a:lstStyle/>
          <a:p>
            <a:pPr algn="ctr"/>
            <a:endParaRPr lang="en-US" dirty="0"/>
          </a:p>
          <a:p>
            <a:pPr algn="ctr"/>
            <a:r>
              <a:rPr lang="en-US" dirty="0"/>
              <a:t>Goals alone are not enough to generate high-quality behavior in most environments. 	</a:t>
            </a:r>
          </a:p>
        </p:txBody>
      </p:sp>
      <p:sp>
        <p:nvSpPr>
          <p:cNvPr id="4" name="Rectangle 3">
            <a:extLst>
              <a:ext uri="{FF2B5EF4-FFF2-40B4-BE49-F238E27FC236}">
                <a16:creationId xmlns:a16="http://schemas.microsoft.com/office/drawing/2014/main" id="{3362D205-9239-42CA-A029-E29736CB6F26}"/>
              </a:ext>
            </a:extLst>
          </p:cNvPr>
          <p:cNvSpPr/>
          <p:nvPr/>
        </p:nvSpPr>
        <p:spPr>
          <a:xfrm>
            <a:off x="-1719776" y="2157466"/>
            <a:ext cx="11885612" cy="646331"/>
          </a:xfrm>
          <a:prstGeom prst="rect">
            <a:avLst/>
          </a:prstGeom>
        </p:spPr>
        <p:txBody>
          <a:bodyPr wrap="square">
            <a:spAutoFit/>
          </a:bodyPr>
          <a:lstStyle/>
          <a:p>
            <a:pPr algn="ctr"/>
            <a:endParaRPr lang="en-US" dirty="0"/>
          </a:p>
          <a:p>
            <a:pPr algn="ctr"/>
            <a:r>
              <a:rPr lang="en-US" dirty="0"/>
              <a:t>An agent's </a:t>
            </a:r>
            <a:r>
              <a:rPr lang="en-US" b="1" dirty="0"/>
              <a:t>utility function </a:t>
            </a:r>
            <a:r>
              <a:rPr lang="en-US" dirty="0"/>
              <a:t>is essentially an internalization of the performance measure. </a:t>
            </a:r>
            <a:r>
              <a:rPr lang="en-US" b="1" dirty="0"/>
              <a:t>	</a:t>
            </a:r>
          </a:p>
        </p:txBody>
      </p:sp>
      <p:sp>
        <p:nvSpPr>
          <p:cNvPr id="5" name="Rectangle 4">
            <a:extLst>
              <a:ext uri="{FF2B5EF4-FFF2-40B4-BE49-F238E27FC236}">
                <a16:creationId xmlns:a16="http://schemas.microsoft.com/office/drawing/2014/main" id="{59AC1BA9-F2B9-4C4D-BDD2-F81617CBE353}"/>
              </a:ext>
            </a:extLst>
          </p:cNvPr>
          <p:cNvSpPr/>
          <p:nvPr/>
        </p:nvSpPr>
        <p:spPr>
          <a:xfrm>
            <a:off x="0" y="2624102"/>
            <a:ext cx="2743200" cy="923330"/>
          </a:xfrm>
          <a:prstGeom prst="rect">
            <a:avLst/>
          </a:prstGeom>
        </p:spPr>
        <p:txBody>
          <a:bodyPr wrap="square">
            <a:spAutoFit/>
          </a:bodyPr>
          <a:lstStyle/>
          <a:p>
            <a:endParaRPr lang="en-US" dirty="0"/>
          </a:p>
          <a:p>
            <a:r>
              <a:rPr lang="en-US" dirty="0"/>
              <a:t>flexibility and learning 	</a:t>
            </a:r>
          </a:p>
        </p:txBody>
      </p:sp>
      <p:sp>
        <p:nvSpPr>
          <p:cNvPr id="6" name="Rectangle 5">
            <a:extLst>
              <a:ext uri="{FF2B5EF4-FFF2-40B4-BE49-F238E27FC236}">
                <a16:creationId xmlns:a16="http://schemas.microsoft.com/office/drawing/2014/main" id="{C4C8E8CE-0761-471B-9ADD-2784590DAC4A}"/>
              </a:ext>
            </a:extLst>
          </p:cNvPr>
          <p:cNvSpPr/>
          <p:nvPr/>
        </p:nvSpPr>
        <p:spPr>
          <a:xfrm>
            <a:off x="0" y="2994250"/>
            <a:ext cx="9144000" cy="1015663"/>
          </a:xfrm>
          <a:prstGeom prst="rect">
            <a:avLst/>
          </a:prstGeom>
        </p:spPr>
        <p:txBody>
          <a:bodyPr wrap="square">
            <a:spAutoFit/>
          </a:bodyPr>
          <a:lstStyle/>
          <a:p>
            <a:endParaRPr lang="en-US" sz="2000" dirty="0"/>
          </a:p>
          <a:p>
            <a:r>
              <a:rPr lang="en-US" sz="2000" dirty="0"/>
              <a:t>In two kinds of cases, goals are inadequate, but a utility-based agent can still make rational decisions 	</a:t>
            </a:r>
          </a:p>
        </p:txBody>
      </p:sp>
      <p:sp>
        <p:nvSpPr>
          <p:cNvPr id="7" name="Rectangle 6">
            <a:extLst>
              <a:ext uri="{FF2B5EF4-FFF2-40B4-BE49-F238E27FC236}">
                <a16:creationId xmlns:a16="http://schemas.microsoft.com/office/drawing/2014/main" id="{6601E049-52D1-4785-BD72-8C6873BA1DEC}"/>
              </a:ext>
            </a:extLst>
          </p:cNvPr>
          <p:cNvSpPr/>
          <p:nvPr/>
        </p:nvSpPr>
        <p:spPr>
          <a:xfrm>
            <a:off x="0" y="3868869"/>
            <a:ext cx="9144000" cy="1323439"/>
          </a:xfrm>
          <a:prstGeom prst="rect">
            <a:avLst/>
          </a:prstGeom>
        </p:spPr>
        <p:txBody>
          <a:bodyPr wrap="square">
            <a:spAutoFit/>
          </a:bodyPr>
          <a:lstStyle/>
          <a:p>
            <a:pPr algn="just"/>
            <a:endParaRPr lang="en-US" sz="2000" dirty="0"/>
          </a:p>
          <a:p>
            <a:pPr marL="457200" indent="-457200" algn="just">
              <a:buAutoNum type="arabicPeriod"/>
            </a:pPr>
            <a:r>
              <a:rPr lang="en-US" sz="2000" dirty="0"/>
              <a:t>when there are conflicting goals, only some of which can </a:t>
            </a:r>
            <a:r>
              <a:rPr lang="en-US" sz="2000" i="1" dirty="0"/>
              <a:t>be achieved </a:t>
            </a:r>
          </a:p>
          <a:p>
            <a:pPr algn="just"/>
            <a:r>
              <a:rPr lang="en-US" sz="2000" i="1" dirty="0"/>
              <a:t>(for example, speed and safety), the utility function specifies the appropriate tradeoff. 	</a:t>
            </a:r>
          </a:p>
        </p:txBody>
      </p:sp>
      <p:sp>
        <p:nvSpPr>
          <p:cNvPr id="8" name="Rectangle 7">
            <a:extLst>
              <a:ext uri="{FF2B5EF4-FFF2-40B4-BE49-F238E27FC236}">
                <a16:creationId xmlns:a16="http://schemas.microsoft.com/office/drawing/2014/main" id="{4113FD98-D069-4334-92FD-8853E7A7D9A9}"/>
              </a:ext>
            </a:extLst>
          </p:cNvPr>
          <p:cNvSpPr/>
          <p:nvPr/>
        </p:nvSpPr>
        <p:spPr>
          <a:xfrm>
            <a:off x="0" y="4884532"/>
            <a:ext cx="9144000" cy="1323439"/>
          </a:xfrm>
          <a:prstGeom prst="rect">
            <a:avLst/>
          </a:prstGeom>
        </p:spPr>
        <p:txBody>
          <a:bodyPr wrap="square">
            <a:spAutoFit/>
          </a:bodyPr>
          <a:lstStyle/>
          <a:p>
            <a:pPr algn="just"/>
            <a:endParaRPr lang="en-US" sz="2000" dirty="0"/>
          </a:p>
          <a:p>
            <a:pPr algn="just"/>
            <a:r>
              <a:rPr lang="en-US" sz="2000" dirty="0"/>
              <a:t>2. when there are several goals that the agent can aim for, none of which can be achieved with certainty, utility provides a way in which the likelihood of success can be weighed against the importance of the goals. 	</a:t>
            </a:r>
          </a:p>
        </p:txBody>
      </p:sp>
    </p:spTree>
    <p:extLst>
      <p:ext uri="{BB962C8B-B14F-4D97-AF65-F5344CB8AC3E}">
        <p14:creationId xmlns:p14="http://schemas.microsoft.com/office/powerpoint/2010/main" val="3551457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pic>
        <p:nvPicPr>
          <p:cNvPr id="3" name="Picture 2">
            <a:extLst>
              <a:ext uri="{FF2B5EF4-FFF2-40B4-BE49-F238E27FC236}">
                <a16:creationId xmlns:a16="http://schemas.microsoft.com/office/drawing/2014/main" id="{A7EE1B9A-8E90-4EC4-A7DF-37077C8C2507}"/>
              </a:ext>
            </a:extLst>
          </p:cNvPr>
          <p:cNvPicPr>
            <a:picLocks noChangeAspect="1"/>
          </p:cNvPicPr>
          <p:nvPr/>
        </p:nvPicPr>
        <p:blipFill>
          <a:blip r:embed="rId2"/>
          <a:stretch>
            <a:fillRect/>
          </a:stretch>
        </p:blipFill>
        <p:spPr>
          <a:xfrm>
            <a:off x="0" y="0"/>
            <a:ext cx="9186499" cy="6858000"/>
          </a:xfrm>
          <a:prstGeom prst="rect">
            <a:avLst/>
          </a:prstGeom>
        </p:spPr>
      </p:pic>
    </p:spTree>
    <p:extLst>
      <p:ext uri="{BB962C8B-B14F-4D97-AF65-F5344CB8AC3E}">
        <p14:creationId xmlns:p14="http://schemas.microsoft.com/office/powerpoint/2010/main" val="67962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LEARNING AGENT</a:t>
            </a:r>
          </a:p>
        </p:txBody>
      </p:sp>
      <p:pic>
        <p:nvPicPr>
          <p:cNvPr id="3" name="Picture 2">
            <a:extLst>
              <a:ext uri="{FF2B5EF4-FFF2-40B4-BE49-F238E27FC236}">
                <a16:creationId xmlns:a16="http://schemas.microsoft.com/office/drawing/2014/main" id="{97DBD4D0-86E9-4186-A2FB-1470B6C94EE9}"/>
              </a:ext>
            </a:extLst>
          </p:cNvPr>
          <p:cNvPicPr>
            <a:picLocks noChangeAspect="1"/>
          </p:cNvPicPr>
          <p:nvPr/>
        </p:nvPicPr>
        <p:blipFill>
          <a:blip r:embed="rId2"/>
          <a:stretch>
            <a:fillRect/>
          </a:stretch>
        </p:blipFill>
        <p:spPr>
          <a:xfrm>
            <a:off x="0" y="1891664"/>
            <a:ext cx="9144000" cy="4966335"/>
          </a:xfrm>
          <a:prstGeom prst="rect">
            <a:avLst/>
          </a:prstGeom>
        </p:spPr>
      </p:pic>
    </p:spTree>
    <p:extLst>
      <p:ext uri="{BB962C8B-B14F-4D97-AF65-F5344CB8AC3E}">
        <p14:creationId xmlns:p14="http://schemas.microsoft.com/office/powerpoint/2010/main" val="3515404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60021"/>
            <a:ext cx="7808976" cy="1088136"/>
          </a:xfrm>
        </p:spPr>
        <p:txBody>
          <a:bodyPr>
            <a:normAutofit fontScale="90000"/>
          </a:bodyPr>
          <a:lstStyle/>
          <a:p>
            <a:r>
              <a:rPr lang="en-US" dirty="0"/>
              <a:t>HOW COMPONENT OF </a:t>
            </a:r>
            <a:br>
              <a:rPr lang="en-US" dirty="0"/>
            </a:br>
            <a:r>
              <a:rPr lang="en-US" dirty="0"/>
              <a:t>AGENT PROGRAMS WORK</a:t>
            </a:r>
          </a:p>
        </p:txBody>
      </p:sp>
      <p:pic>
        <p:nvPicPr>
          <p:cNvPr id="3" name="Picture 2">
            <a:extLst>
              <a:ext uri="{FF2B5EF4-FFF2-40B4-BE49-F238E27FC236}">
                <a16:creationId xmlns:a16="http://schemas.microsoft.com/office/drawing/2014/main" id="{A5C194C0-FC87-4BED-92DC-C98AC1CE090E}"/>
              </a:ext>
            </a:extLst>
          </p:cNvPr>
          <p:cNvPicPr>
            <a:picLocks noChangeAspect="1"/>
          </p:cNvPicPr>
          <p:nvPr/>
        </p:nvPicPr>
        <p:blipFill>
          <a:blip r:embed="rId2"/>
          <a:stretch>
            <a:fillRect/>
          </a:stretch>
        </p:blipFill>
        <p:spPr>
          <a:xfrm>
            <a:off x="191305" y="2074970"/>
            <a:ext cx="8812018" cy="4707617"/>
          </a:xfrm>
          <a:prstGeom prst="rect">
            <a:avLst/>
          </a:prstGeom>
        </p:spPr>
      </p:pic>
    </p:spTree>
    <p:extLst>
      <p:ext uri="{BB962C8B-B14F-4D97-AF65-F5344CB8AC3E}">
        <p14:creationId xmlns:p14="http://schemas.microsoft.com/office/powerpoint/2010/main" val="4186107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335494" y="595100"/>
            <a:ext cx="3232896" cy="493414"/>
          </a:xfrm>
          <a:prstGeom prst="rect">
            <a:avLst/>
          </a:prstGeom>
        </p:spPr>
        <p:txBody>
          <a:bodyPr>
            <a:normAutofit/>
          </a:bodyPr>
          <a:lstStyle>
            <a:lvl1pPr marL="454025" indent="-454025" algn="l" defTabSz="914400" rtl="0" eaLnBrk="1" latinLnBrk="0" hangingPunct="1">
              <a:spcBef>
                <a:spcPts val="2000"/>
              </a:spcBef>
              <a:buClr>
                <a:schemeClr val="bg1">
                  <a:lumMod val="65000"/>
                </a:schemeClr>
              </a:buClr>
              <a:buSzPct val="90000"/>
              <a:buFont typeface="Wingdings" pitchFamily="2" charset="2"/>
              <a:buChar char=""/>
              <a:defRPr sz="2400" kern="1200">
                <a:solidFill>
                  <a:schemeClr val="tx1">
                    <a:lumMod val="85000"/>
                    <a:lumOff val="15000"/>
                  </a:schemeClr>
                </a:solidFill>
                <a:latin typeface="+mn-lt"/>
                <a:ea typeface="+mn-ea"/>
                <a:cs typeface="+mn-cs"/>
              </a:defRPr>
            </a:lvl1pPr>
            <a:lvl2pPr marL="914400" indent="-457200" algn="l" defTabSz="914400" rtl="0" eaLnBrk="1" latinLnBrk="0" hangingPunct="1">
              <a:spcBef>
                <a:spcPts val="600"/>
              </a:spcBef>
              <a:buClr>
                <a:schemeClr val="tx1">
                  <a:lumMod val="75000"/>
                  <a:lumOff val="25000"/>
                </a:schemeClr>
              </a:buClr>
              <a:buSzPct val="90000"/>
              <a:buFont typeface="Wingdings" pitchFamily="2" charset="2"/>
              <a:buChar char=""/>
              <a:defRPr sz="2200" kern="1200">
                <a:solidFill>
                  <a:schemeClr val="tx1">
                    <a:lumMod val="85000"/>
                    <a:lumOff val="15000"/>
                  </a:schemeClr>
                </a:solidFill>
                <a:latin typeface="+mn-lt"/>
                <a:ea typeface="+mn-ea"/>
                <a:cs typeface="+mn-cs"/>
              </a:defRPr>
            </a:lvl2pPr>
            <a:lvl3pPr marL="1260475" indent="-346075" algn="l" defTabSz="914400" rtl="0" eaLnBrk="1" latinLnBrk="0" hangingPunct="1">
              <a:spcBef>
                <a:spcPts val="600"/>
              </a:spcBef>
              <a:buClr>
                <a:schemeClr val="bg1">
                  <a:lumMod val="65000"/>
                </a:schemeClr>
              </a:buClr>
              <a:buSzPct val="90000"/>
              <a:buFont typeface="Wingdings" pitchFamily="2" charset="2"/>
              <a:buChar char=""/>
              <a:defRPr sz="2000" kern="1200">
                <a:solidFill>
                  <a:schemeClr val="tx1">
                    <a:lumMod val="85000"/>
                    <a:lumOff val="15000"/>
                  </a:schemeClr>
                </a:solidFill>
                <a:latin typeface="+mn-lt"/>
                <a:ea typeface="+mn-ea"/>
                <a:cs typeface="+mn-cs"/>
              </a:defRPr>
            </a:lvl3pPr>
            <a:lvl4pPr marL="1600200" indent="-339725" algn="l" defTabSz="914400" rtl="0" eaLnBrk="1" latinLnBrk="0" hangingPunct="1">
              <a:spcBef>
                <a:spcPts val="600"/>
              </a:spcBef>
              <a:buClr>
                <a:schemeClr val="tx1">
                  <a:lumMod val="75000"/>
                  <a:lumOff val="25000"/>
                </a:schemeClr>
              </a:buClr>
              <a:buSzPct val="90000"/>
              <a:buFont typeface="Wingdings" pitchFamily="2" charset="2"/>
              <a:buChar char=""/>
              <a:defRPr sz="1800" kern="1200">
                <a:solidFill>
                  <a:schemeClr val="tx1">
                    <a:lumMod val="85000"/>
                    <a:lumOff val="15000"/>
                  </a:schemeClr>
                </a:solidFill>
                <a:latin typeface="+mn-lt"/>
                <a:ea typeface="+mn-ea"/>
                <a:cs typeface="+mn-cs"/>
              </a:defRPr>
            </a:lvl4pPr>
            <a:lvl5pPr marL="1939925" indent="-331788" algn="l" defTabSz="914400" rtl="0" eaLnBrk="1" latinLnBrk="0" hangingPunct="1">
              <a:spcBef>
                <a:spcPts val="600"/>
              </a:spcBef>
              <a:buClr>
                <a:schemeClr val="bg1">
                  <a:lumMod val="65000"/>
                </a:schemeClr>
              </a:buClr>
              <a:buSzPct val="90000"/>
              <a:buFont typeface="Wingdings" pitchFamily="2" charset="2"/>
              <a:buChar char=""/>
              <a:defRPr sz="1800" kern="1200">
                <a:solidFill>
                  <a:schemeClr val="tx1">
                    <a:lumMod val="85000"/>
                    <a:lumOff val="15000"/>
                  </a:schemeClr>
                </a:solidFill>
                <a:latin typeface="+mn-lt"/>
                <a:ea typeface="+mn-ea"/>
                <a:cs typeface="+mn-cs"/>
              </a:defRPr>
            </a:lvl5pPr>
            <a:lvl6pPr marL="229076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6pPr>
            <a:lvl7pPr marL="2625725"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7pPr>
            <a:lvl8pPr marL="2970213" indent="-344488" algn="l" defTabSz="914400" rtl="0" eaLnBrk="1" latinLnBrk="0" hangingPunct="1">
              <a:spcBef>
                <a:spcPts val="600"/>
              </a:spcBef>
              <a:buClr>
                <a:schemeClr val="tx1">
                  <a:lumMod val="75000"/>
                  <a:lumOff val="25000"/>
                </a:schemeClr>
              </a:buClr>
              <a:buSzPct val="90000"/>
              <a:buFont typeface="Wingdings" pitchFamily="2" charset="2"/>
              <a:buChar char=""/>
              <a:defRPr lang="en-US" sz="1800" kern="1200" dirty="0" smtClean="0">
                <a:solidFill>
                  <a:schemeClr val="tx1">
                    <a:lumMod val="85000"/>
                    <a:lumOff val="15000"/>
                  </a:schemeClr>
                </a:solidFill>
                <a:latin typeface="+mn-lt"/>
                <a:ea typeface="+mn-ea"/>
                <a:cs typeface="+mn-cs"/>
              </a:defRPr>
            </a:lvl8pPr>
            <a:lvl9pPr marL="3313113" indent="-344488" algn="l" defTabSz="914400" rtl="0" eaLnBrk="1" latinLnBrk="0" hangingPunct="1">
              <a:spcBef>
                <a:spcPts val="600"/>
              </a:spcBef>
              <a:buClr>
                <a:schemeClr val="bg1">
                  <a:lumMod val="65000"/>
                </a:schemeClr>
              </a:buClr>
              <a:buSzPct val="90000"/>
              <a:buFont typeface="Wingdings" pitchFamily="2" charset="2"/>
              <a:buChar char=""/>
              <a:defRPr lang="en-US" sz="1800" kern="1200" dirty="0">
                <a:solidFill>
                  <a:schemeClr val="tx1">
                    <a:lumMod val="85000"/>
                    <a:lumOff val="15000"/>
                  </a:schemeClr>
                </a:solidFill>
                <a:latin typeface="+mn-lt"/>
                <a:ea typeface="+mn-ea"/>
                <a:cs typeface="+mn-cs"/>
              </a:defRPr>
            </a:lvl9pPr>
          </a:lstStyle>
          <a:p>
            <a:pPr marL="0" indent="0">
              <a:buNone/>
            </a:pPr>
            <a:r>
              <a:rPr lang="en-US" sz="2600" b="1" dirty="0">
                <a:solidFill>
                  <a:schemeClr val="tx1"/>
                </a:solidFill>
              </a:rPr>
              <a:t>References</a:t>
            </a:r>
          </a:p>
        </p:txBody>
      </p:sp>
      <p:sp>
        <p:nvSpPr>
          <p:cNvPr id="3" name="TextBox 2">
            <a:extLst>
              <a:ext uri="{FF2B5EF4-FFF2-40B4-BE49-F238E27FC236}">
                <a16:creationId xmlns:a16="http://schemas.microsoft.com/office/drawing/2014/main" id="{56CD2EA8-B54C-CE4F-A943-BFB367453E0E}"/>
              </a:ext>
            </a:extLst>
          </p:cNvPr>
          <p:cNvSpPr txBox="1"/>
          <p:nvPr/>
        </p:nvSpPr>
        <p:spPr>
          <a:xfrm>
            <a:off x="335494" y="1577768"/>
            <a:ext cx="8625626" cy="646331"/>
          </a:xfrm>
          <a:prstGeom prst="rect">
            <a:avLst/>
          </a:prstGeom>
          <a:noFill/>
        </p:spPr>
        <p:txBody>
          <a:bodyPr wrap="square" rtlCol="0">
            <a:spAutoFit/>
          </a:bodyPr>
          <a:lstStyle/>
          <a:p>
            <a:pPr marL="342900" indent="-342900">
              <a:buAutoNum type="arabicPeriod"/>
            </a:pPr>
            <a:r>
              <a:rPr lang="en-US" dirty="0"/>
              <a:t>Chapter 2: Intelligent Agents ,  Pages 34-58</a:t>
            </a:r>
          </a:p>
          <a:p>
            <a:r>
              <a:rPr lang="en-US" dirty="0"/>
              <a:t>“Artificial Intelligence: A Modern Approach,” by Stuart J. Russell and Peter </a:t>
            </a:r>
            <a:r>
              <a:rPr lang="en-US" dirty="0" err="1"/>
              <a:t>Norvig</a:t>
            </a:r>
            <a:r>
              <a:rPr lang="en-US" dirty="0"/>
              <a:t>, </a:t>
            </a:r>
            <a:endParaRPr lang="en-FI" dirty="0"/>
          </a:p>
        </p:txBody>
      </p:sp>
    </p:spTree>
    <p:extLst>
      <p:ext uri="{BB962C8B-B14F-4D97-AF65-F5344CB8AC3E}">
        <p14:creationId xmlns:p14="http://schemas.microsoft.com/office/powerpoint/2010/main" val="455059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589682"/>
            <a:ext cx="7808976" cy="1088136"/>
          </a:xfrm>
        </p:spPr>
        <p:txBody>
          <a:bodyPr>
            <a:normAutofit fontScale="90000"/>
          </a:bodyPr>
          <a:lstStyle/>
          <a:p>
            <a:br>
              <a:rPr lang="en-US" dirty="0"/>
            </a:br>
            <a:br>
              <a:rPr lang="en-US" dirty="0"/>
            </a:br>
            <a:br>
              <a:rPr lang="en-US" dirty="0"/>
            </a:br>
            <a:r>
              <a:rPr lang="en-US" dirty="0"/>
              <a:t>Solving Problem by Searching :</a:t>
            </a:r>
            <a:br>
              <a:rPr lang="en-US" dirty="0"/>
            </a:br>
            <a:r>
              <a:rPr lang="en-US" dirty="0"/>
              <a:t>Uninformed Search</a:t>
            </a:r>
          </a:p>
        </p:txBody>
      </p:sp>
      <p:sp>
        <p:nvSpPr>
          <p:cNvPr id="3" name="Subtitle 2"/>
          <p:cNvSpPr>
            <a:spLocks noGrp="1"/>
          </p:cNvSpPr>
          <p:nvPr>
            <p:ph type="subTitle" idx="1"/>
          </p:nvPr>
        </p:nvSpPr>
        <p:spPr>
          <a:xfrm>
            <a:off x="476205" y="1532427"/>
            <a:ext cx="2789509" cy="484632"/>
          </a:xfrm>
        </p:spPr>
        <p:txBody>
          <a:bodyPr>
            <a:normAutofit/>
          </a:bodyPr>
          <a:lstStyle/>
          <a:p>
            <a:r>
              <a:rPr lang="en-US" dirty="0"/>
              <a:t>Course Code:  </a:t>
            </a:r>
            <a:r>
              <a:rPr lang="en-US" b="1" dirty="0"/>
              <a:t>CSC4226 </a:t>
            </a:r>
            <a:endParaRPr lang="en-US" dirty="0"/>
          </a:p>
        </p:txBody>
      </p:sp>
      <p:sp>
        <p:nvSpPr>
          <p:cNvPr id="4" name="TextBox 3"/>
          <p:cNvSpPr txBox="1"/>
          <p:nvPr/>
        </p:nvSpPr>
        <p:spPr>
          <a:xfrm>
            <a:off x="76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nvGraphicFramePr>
        <p:xfrm>
          <a:off x="476205" y="5186042"/>
          <a:ext cx="8335798" cy="1018816"/>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val="3905988420"/>
                    </a:ext>
                  </a:extLst>
                </a:gridCol>
                <a:gridCol w="1397725">
                  <a:extLst>
                    <a:ext uri="{9D8B030D-6E8A-4147-A177-3AD203B41FA5}">
                      <a16:colId xmlns:a16="http://schemas.microsoft.com/office/drawing/2014/main" val="2889894460"/>
                    </a:ext>
                  </a:extLst>
                </a:gridCol>
                <a:gridCol w="1227909">
                  <a:extLst>
                    <a:ext uri="{9D8B030D-6E8A-4147-A177-3AD203B41FA5}">
                      <a16:colId xmlns:a16="http://schemas.microsoft.com/office/drawing/2014/main" val="3023211198"/>
                    </a:ext>
                  </a:extLst>
                </a:gridCol>
                <a:gridCol w="1541417">
                  <a:extLst>
                    <a:ext uri="{9D8B030D-6E8A-4147-A177-3AD203B41FA5}">
                      <a16:colId xmlns:a16="http://schemas.microsoft.com/office/drawing/2014/main" val="1762131981"/>
                    </a:ext>
                  </a:extLst>
                </a:gridCol>
                <a:gridCol w="1240971">
                  <a:extLst>
                    <a:ext uri="{9D8B030D-6E8A-4147-A177-3AD203B41FA5}">
                      <a16:colId xmlns:a16="http://schemas.microsoft.com/office/drawing/2014/main" val="445458238"/>
                    </a:ext>
                  </a:extLst>
                </a:gridCol>
                <a:gridCol w="1444552">
                  <a:extLst>
                    <a:ext uri="{9D8B030D-6E8A-4147-A177-3AD203B41FA5}">
                      <a16:colId xmlns:a16="http://schemas.microsoft.com/office/drawing/2014/main" val="1508364941"/>
                    </a:ext>
                  </a:extLst>
                </a:gridCol>
              </a:tblGrid>
              <a:tr h="378736">
                <a:tc>
                  <a:txBody>
                    <a:bodyPr/>
                    <a:lstStyle/>
                    <a:p>
                      <a:r>
                        <a:rPr lang="en-US" dirty="0"/>
                        <a:t>Lecture No:</a:t>
                      </a:r>
                    </a:p>
                  </a:txBody>
                  <a:tcPr/>
                </a:tc>
                <a:tc>
                  <a:txBody>
                    <a:bodyPr/>
                    <a:lstStyle/>
                    <a:p>
                      <a:r>
                        <a:rPr lang="en-US" dirty="0"/>
                        <a:t>Three (3)</a:t>
                      </a:r>
                    </a:p>
                  </a:txBody>
                  <a:tcPr/>
                </a:tc>
                <a:tc>
                  <a:txBody>
                    <a:bodyPr/>
                    <a:lstStyle/>
                    <a:p>
                      <a:r>
                        <a:rPr lang="en-US" dirty="0"/>
                        <a:t>Week No:</a:t>
                      </a:r>
                    </a:p>
                  </a:txBody>
                  <a:tcPr/>
                </a:tc>
                <a:tc>
                  <a:txBody>
                    <a:bodyPr/>
                    <a:lstStyle/>
                    <a:p>
                      <a:r>
                        <a:rPr lang="en-US" dirty="0"/>
                        <a:t>Three (3)</a:t>
                      </a:r>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r>
                        <a:rPr lang="en-US" i="1" dirty="0"/>
                        <a:t>Dr. Muhammad Firoz Mridha, Associate Professor, Dept of CS</a:t>
                      </a:r>
                    </a:p>
                    <a:p>
                      <a:r>
                        <a:rPr lang="en-US" i="1"/>
                        <a:t>Email: firoz.mridha@aiub.edu</a:t>
                      </a:r>
                      <a:endParaRPr lang="en-US" i="1" dirty="0"/>
                    </a:p>
                  </a:txBody>
                  <a:tcPr/>
                </a:tc>
                <a:tc hMerge="1">
                  <a:txBody>
                    <a:bodyPr/>
                    <a:lstStyle/>
                    <a:p>
                      <a:endParaRPr lang="en-FI"/>
                    </a:p>
                  </a:txBody>
                  <a:tcPr/>
                </a:tc>
                <a:tc hMerge="1">
                  <a:txBody>
                    <a:bodyPr/>
                    <a:lstStyle/>
                    <a:p>
                      <a:endParaRPr lang="en-FI"/>
                    </a:p>
                  </a:txBody>
                  <a:tcPr/>
                </a:tc>
                <a:tc hMerge="1">
                  <a:txBody>
                    <a:bodyPr/>
                    <a:lstStyle/>
                    <a:p>
                      <a:endParaRPr lang="en-FI"/>
                    </a:p>
                  </a:txBody>
                  <a:tcPr/>
                </a:tc>
                <a:tc hMerge="1">
                  <a:txBody>
                    <a:bodyPr/>
                    <a:lstStyle/>
                    <a:p>
                      <a:endParaRPr lang="en-FI"/>
                    </a:p>
                  </a:txBody>
                  <a:tcPr/>
                </a:tc>
                <a:extLst>
                  <a:ext uri="{0D108BD9-81ED-4DB2-BD59-A6C34878D82A}">
                    <a16:rowId xmlns:a16="http://schemas.microsoft.com/office/drawing/2014/main" val="2091734565"/>
                  </a:ext>
                </a:extLst>
              </a:tr>
            </a:tbl>
          </a:graphicData>
        </a:graphic>
      </p:graphicFrame>
      <p:sp>
        <p:nvSpPr>
          <p:cNvPr id="8" name="Subtitle 2">
            <a:extLst>
              <a:ext uri="{FF2B5EF4-FFF2-40B4-BE49-F238E27FC236}">
                <a16:creationId xmlns:a16="http://schemas.microsoft.com/office/drawing/2014/main" id="{FF0F860A-68ED-3A45-9B2E-50E8CE1BC6B7}"/>
              </a:ext>
            </a:extLst>
          </p:cNvPr>
          <p:cNvSpPr txBox="1">
            <a:spLocks/>
          </p:cNvSpPr>
          <p:nvPr/>
        </p:nvSpPr>
        <p:spPr>
          <a:xfrm>
            <a:off x="2786003" y="1524312"/>
            <a:ext cx="523257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dirty="0"/>
              <a:t>Course Title:  </a:t>
            </a:r>
            <a:r>
              <a:rPr lang="en-US" b="1" dirty="0"/>
              <a:t>Artificial Intelligence and Expert System </a:t>
            </a:r>
            <a:endParaRPr lang="en-US" dirty="0"/>
          </a:p>
        </p:txBody>
      </p:sp>
    </p:spTree>
    <p:extLst>
      <p:ext uri="{BB962C8B-B14F-4D97-AF65-F5344CB8AC3E}">
        <p14:creationId xmlns:p14="http://schemas.microsoft.com/office/powerpoint/2010/main" val="1291052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Outline</a:t>
            </a:r>
          </a:p>
        </p:txBody>
      </p:sp>
      <p:sp>
        <p:nvSpPr>
          <p:cNvPr id="3" name="Subtitle 2"/>
          <p:cNvSpPr>
            <a:spLocks noGrp="1"/>
          </p:cNvSpPr>
          <p:nvPr>
            <p:ph type="subTitle" idx="1"/>
          </p:nvPr>
        </p:nvSpPr>
        <p:spPr>
          <a:xfrm>
            <a:off x="486697" y="2363928"/>
            <a:ext cx="7754112" cy="3009930"/>
          </a:xfrm>
        </p:spPr>
        <p:txBody>
          <a:bodyPr>
            <a:normAutofit/>
          </a:bodyPr>
          <a:lstStyle/>
          <a:p>
            <a:pPr marL="342900" indent="-342900">
              <a:buAutoNum type="arabicPeriod"/>
            </a:pPr>
            <a:r>
              <a:rPr lang="en-US" sz="2400" dirty="0">
                <a:solidFill>
                  <a:schemeClr val="tx1"/>
                </a:solidFill>
              </a:rPr>
              <a:t>Problem-Solving Agents</a:t>
            </a:r>
          </a:p>
          <a:p>
            <a:pPr marL="342900" indent="-342900">
              <a:buAutoNum type="arabicPeriod"/>
            </a:pPr>
            <a:endParaRPr lang="en-US" sz="2400" dirty="0">
              <a:solidFill>
                <a:schemeClr val="tx1"/>
              </a:solidFill>
            </a:endParaRPr>
          </a:p>
          <a:p>
            <a:pPr marL="342900" indent="-342900">
              <a:buAutoNum type="arabicPeriod"/>
            </a:pPr>
            <a:r>
              <a:rPr lang="en-US" sz="2400" dirty="0">
                <a:solidFill>
                  <a:schemeClr val="tx1"/>
                </a:solidFill>
              </a:rPr>
              <a:t>Example Problems</a:t>
            </a:r>
          </a:p>
          <a:p>
            <a:pPr marL="342900" indent="-342900">
              <a:buAutoNum type="arabicPeriod"/>
            </a:pPr>
            <a:endParaRPr lang="en-US" sz="2400" dirty="0">
              <a:solidFill>
                <a:schemeClr val="tx1"/>
              </a:solidFill>
            </a:endParaRPr>
          </a:p>
          <a:p>
            <a:pPr marL="342900" indent="-342900">
              <a:buAutoNum type="arabicPeriod"/>
            </a:pPr>
            <a:r>
              <a:rPr lang="en-US" sz="2400" dirty="0">
                <a:solidFill>
                  <a:schemeClr val="tx1"/>
                </a:solidFill>
              </a:rPr>
              <a:t>Searching for Solutions</a:t>
            </a:r>
          </a:p>
          <a:p>
            <a:pPr marL="342900" indent="-342900">
              <a:buAutoNum type="arabicPeriod"/>
            </a:pPr>
            <a:endParaRPr lang="en-US" sz="2400" dirty="0">
              <a:solidFill>
                <a:schemeClr val="tx1"/>
              </a:solidFill>
            </a:endParaRPr>
          </a:p>
          <a:p>
            <a:pPr marL="342900" indent="-342900">
              <a:buAutoNum type="arabicPeriod"/>
            </a:pPr>
            <a:r>
              <a:rPr lang="en-US" sz="2400" dirty="0">
                <a:solidFill>
                  <a:schemeClr val="tx1"/>
                </a:solidFill>
              </a:rPr>
              <a:t>Uninformed Search Strategies</a:t>
            </a:r>
          </a:p>
          <a:p>
            <a:pPr marL="342900" indent="-342900">
              <a:buAutoNum type="arabicPeriod"/>
            </a:pPr>
            <a:endParaRPr lang="en-US" sz="2400" dirty="0">
              <a:solidFill>
                <a:schemeClr val="tx1"/>
              </a:solidFill>
            </a:endParaRP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3138079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SOLVING AGENTS</a:t>
            </a:r>
          </a:p>
        </p:txBody>
      </p:sp>
      <p:sp>
        <p:nvSpPr>
          <p:cNvPr id="7" name="Content Placeholder 2">
            <a:extLst>
              <a:ext uri="{FF2B5EF4-FFF2-40B4-BE49-F238E27FC236}">
                <a16:creationId xmlns:a16="http://schemas.microsoft.com/office/drawing/2014/main" id="{972C7BE8-609F-42F9-81C8-98E5FA953006}"/>
              </a:ext>
            </a:extLst>
          </p:cNvPr>
          <p:cNvSpPr txBox="1">
            <a:spLocks/>
          </p:cNvSpPr>
          <p:nvPr/>
        </p:nvSpPr>
        <p:spPr>
          <a:xfrm>
            <a:off x="0" y="2011680"/>
            <a:ext cx="9144000" cy="4846320"/>
          </a:xfrm>
          <a:prstGeom prst="rect">
            <a:avLst/>
          </a:prstGeom>
        </p:spPr>
        <p:txBody>
          <a:bodyPr vert="horz" lIns="91440" tIns="45720" rIns="91440" bIns="45720" rtlCol="0">
            <a:normAutofit lnSpcReduction="10000"/>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sz="2800" dirty="0">
                <a:solidFill>
                  <a:schemeClr val="tx1"/>
                </a:solidFill>
              </a:rPr>
              <a:t>Simple Reflexive Agent</a:t>
            </a:r>
          </a:p>
          <a:p>
            <a:pPr lvl="1"/>
            <a:r>
              <a:rPr lang="en-US" dirty="0">
                <a:solidFill>
                  <a:schemeClr val="tx1"/>
                </a:solidFill>
              </a:rPr>
              <a:t>Base their action on a direct mapping from</a:t>
            </a:r>
          </a:p>
          <a:p>
            <a:pPr lvl="2"/>
            <a:r>
              <a:rPr lang="en-US" dirty="0">
                <a:solidFill>
                  <a:schemeClr val="tx1"/>
                </a:solidFill>
              </a:rPr>
              <a:t>STATEs to ACTIONs</a:t>
            </a:r>
          </a:p>
          <a:p>
            <a:r>
              <a:rPr lang="en-US" sz="2800" dirty="0">
                <a:solidFill>
                  <a:schemeClr val="tx1"/>
                </a:solidFill>
              </a:rPr>
              <a:t>Goal Based Agent</a:t>
            </a:r>
          </a:p>
          <a:p>
            <a:pPr lvl="1"/>
            <a:r>
              <a:rPr lang="en-US" dirty="0">
                <a:solidFill>
                  <a:schemeClr val="tx1"/>
                </a:solidFill>
              </a:rPr>
              <a:t>Consider future Actions and the desirability of their outcomes</a:t>
            </a:r>
          </a:p>
          <a:p>
            <a:pPr lvl="1"/>
            <a:endParaRPr lang="en-US" dirty="0">
              <a:solidFill>
                <a:schemeClr val="tx1"/>
              </a:solidFill>
            </a:endParaRPr>
          </a:p>
          <a:p>
            <a:r>
              <a:rPr lang="en-US" sz="2800" dirty="0">
                <a:solidFill>
                  <a:schemeClr val="tx1"/>
                </a:solidFill>
              </a:rPr>
              <a:t>Problem Solving Agent</a:t>
            </a:r>
          </a:p>
          <a:p>
            <a:pPr lvl="1"/>
            <a:r>
              <a:rPr lang="en-US" dirty="0">
                <a:solidFill>
                  <a:schemeClr val="tx1"/>
                </a:solidFill>
              </a:rPr>
              <a:t>Goal based Agent</a:t>
            </a:r>
          </a:p>
          <a:p>
            <a:pPr lvl="1"/>
            <a:r>
              <a:rPr lang="en-US" dirty="0">
                <a:solidFill>
                  <a:schemeClr val="tx1"/>
                </a:solidFill>
              </a:rPr>
              <a:t>Use Atomic representation of Environment</a:t>
            </a:r>
          </a:p>
          <a:p>
            <a:r>
              <a:rPr lang="en-US" sz="2800" dirty="0">
                <a:solidFill>
                  <a:schemeClr val="tx1"/>
                </a:solidFill>
              </a:rPr>
              <a:t>Planning Agent</a:t>
            </a:r>
          </a:p>
          <a:p>
            <a:pPr lvl="1"/>
            <a:r>
              <a:rPr lang="en-US" dirty="0">
                <a:solidFill>
                  <a:schemeClr val="tx1"/>
                </a:solidFill>
              </a:rPr>
              <a:t>Goal based Agent</a:t>
            </a:r>
          </a:p>
          <a:p>
            <a:pPr lvl="1"/>
            <a:r>
              <a:rPr lang="en-US" dirty="0">
                <a:solidFill>
                  <a:schemeClr val="tx1"/>
                </a:solidFill>
              </a:rPr>
              <a:t>Use more advanced factored/structured representation</a:t>
            </a:r>
          </a:p>
          <a:p>
            <a:pPr lvl="1"/>
            <a:endParaRPr lang="en-US" dirty="0">
              <a:solidFill>
                <a:schemeClr val="tx1"/>
              </a:solidFill>
            </a:endParaRPr>
          </a:p>
          <a:p>
            <a:pPr lvl="2"/>
            <a:endParaRPr lang="en-US" dirty="0">
              <a:solidFill>
                <a:schemeClr val="tx1"/>
              </a:solidFill>
            </a:endParaRPr>
          </a:p>
          <a:p>
            <a:pPr lvl="2"/>
            <a:endParaRPr lang="en-US" dirty="0">
              <a:solidFill>
                <a:schemeClr val="tx1"/>
              </a:solidFill>
            </a:endParaRPr>
          </a:p>
        </p:txBody>
      </p:sp>
    </p:spTree>
    <p:extLst>
      <p:ext uri="{BB962C8B-B14F-4D97-AF65-F5344CB8AC3E}">
        <p14:creationId xmlns:p14="http://schemas.microsoft.com/office/powerpoint/2010/main" val="376919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Intelligent Behavior</a:t>
            </a:r>
          </a:p>
        </p:txBody>
      </p:sp>
      <p:pic>
        <p:nvPicPr>
          <p:cNvPr id="3" name="Picture 2">
            <a:extLst>
              <a:ext uri="{FF2B5EF4-FFF2-40B4-BE49-F238E27FC236}">
                <a16:creationId xmlns:a16="http://schemas.microsoft.com/office/drawing/2014/main" id="{35117B0D-C6CC-4B22-8F18-A514C1165166}"/>
              </a:ext>
            </a:extLst>
          </p:cNvPr>
          <p:cNvPicPr>
            <a:picLocks noChangeAspect="1"/>
          </p:cNvPicPr>
          <p:nvPr/>
        </p:nvPicPr>
        <p:blipFill>
          <a:blip r:embed="rId2"/>
          <a:stretch>
            <a:fillRect/>
          </a:stretch>
        </p:blipFill>
        <p:spPr>
          <a:xfrm>
            <a:off x="0" y="2067950"/>
            <a:ext cx="9144000" cy="4790050"/>
          </a:xfrm>
          <a:prstGeom prst="rect">
            <a:avLst/>
          </a:prstGeom>
        </p:spPr>
      </p:pic>
    </p:spTree>
    <p:extLst>
      <p:ext uri="{BB962C8B-B14F-4D97-AF65-F5344CB8AC3E}">
        <p14:creationId xmlns:p14="http://schemas.microsoft.com/office/powerpoint/2010/main" val="38506962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0325" y="645952"/>
            <a:ext cx="7808976" cy="1088136"/>
          </a:xfrm>
        </p:spPr>
        <p:txBody>
          <a:bodyPr/>
          <a:lstStyle/>
          <a:p>
            <a:r>
              <a:rPr lang="en-US" dirty="0"/>
              <a:t>FORMULATE-SEARCH-EXECUTE</a:t>
            </a:r>
          </a:p>
        </p:txBody>
      </p:sp>
      <p:pic>
        <p:nvPicPr>
          <p:cNvPr id="3" name="Picture 2">
            <a:extLst>
              <a:ext uri="{FF2B5EF4-FFF2-40B4-BE49-F238E27FC236}">
                <a16:creationId xmlns:a16="http://schemas.microsoft.com/office/drawing/2014/main" id="{53F26528-D114-4FDB-9066-657FA0669DBC}"/>
              </a:ext>
            </a:extLst>
          </p:cNvPr>
          <p:cNvPicPr>
            <a:picLocks noChangeAspect="1"/>
          </p:cNvPicPr>
          <p:nvPr/>
        </p:nvPicPr>
        <p:blipFill>
          <a:blip r:embed="rId2"/>
          <a:stretch>
            <a:fillRect/>
          </a:stretch>
        </p:blipFill>
        <p:spPr>
          <a:xfrm>
            <a:off x="0" y="2011680"/>
            <a:ext cx="7164388" cy="4846320"/>
          </a:xfrm>
          <a:prstGeom prst="rect">
            <a:avLst/>
          </a:prstGeom>
        </p:spPr>
      </p:pic>
      <p:sp>
        <p:nvSpPr>
          <p:cNvPr id="4" name="Rectangle 3">
            <a:extLst>
              <a:ext uri="{FF2B5EF4-FFF2-40B4-BE49-F238E27FC236}">
                <a16:creationId xmlns:a16="http://schemas.microsoft.com/office/drawing/2014/main" id="{DB55409A-C110-4BAD-B63C-3F9AA12B6819}"/>
              </a:ext>
            </a:extLst>
          </p:cNvPr>
          <p:cNvSpPr/>
          <p:nvPr/>
        </p:nvSpPr>
        <p:spPr>
          <a:xfrm>
            <a:off x="7122184" y="2437233"/>
            <a:ext cx="1979612" cy="369332"/>
          </a:xfrm>
          <a:prstGeom prst="rect">
            <a:avLst/>
          </a:prstGeom>
          <a:solidFill>
            <a:schemeClr val="tx1"/>
          </a:solidFill>
        </p:spPr>
        <p:txBody>
          <a:bodyPr wrap="square">
            <a:spAutoFit/>
          </a:bodyPr>
          <a:lstStyle/>
          <a:p>
            <a:pPr algn="ctr"/>
            <a:r>
              <a:rPr lang="en-US" b="1" dirty="0">
                <a:solidFill>
                  <a:srgbClr val="FF0000"/>
                </a:solidFill>
              </a:rPr>
              <a:t>Goal Formulation </a:t>
            </a:r>
            <a:endParaRPr lang="en-US" dirty="0">
              <a:solidFill>
                <a:srgbClr val="FF0000"/>
              </a:solidFill>
            </a:endParaRPr>
          </a:p>
        </p:txBody>
      </p:sp>
      <p:sp>
        <p:nvSpPr>
          <p:cNvPr id="5" name="Rectangle 4">
            <a:extLst>
              <a:ext uri="{FF2B5EF4-FFF2-40B4-BE49-F238E27FC236}">
                <a16:creationId xmlns:a16="http://schemas.microsoft.com/office/drawing/2014/main" id="{2C0360E8-A6F8-451F-8112-CFF85BF979E7}"/>
              </a:ext>
            </a:extLst>
          </p:cNvPr>
          <p:cNvSpPr/>
          <p:nvPr/>
        </p:nvSpPr>
        <p:spPr>
          <a:xfrm>
            <a:off x="7122184" y="2874598"/>
            <a:ext cx="1979612" cy="646331"/>
          </a:xfrm>
          <a:prstGeom prst="rect">
            <a:avLst/>
          </a:prstGeom>
          <a:solidFill>
            <a:schemeClr val="tx1"/>
          </a:solidFill>
        </p:spPr>
        <p:txBody>
          <a:bodyPr wrap="square">
            <a:spAutoFit/>
          </a:bodyPr>
          <a:lstStyle/>
          <a:p>
            <a:pPr algn="ctr"/>
            <a:r>
              <a:rPr lang="en-US" b="1" dirty="0">
                <a:solidFill>
                  <a:srgbClr val="FF0000"/>
                </a:solidFill>
              </a:rPr>
              <a:t>Problem Formulation </a:t>
            </a:r>
            <a:endParaRPr lang="en-US" dirty="0">
              <a:solidFill>
                <a:srgbClr val="FF0000"/>
              </a:solidFill>
            </a:endParaRPr>
          </a:p>
        </p:txBody>
      </p:sp>
      <p:sp>
        <p:nvSpPr>
          <p:cNvPr id="6" name="Rectangle 5">
            <a:extLst>
              <a:ext uri="{FF2B5EF4-FFF2-40B4-BE49-F238E27FC236}">
                <a16:creationId xmlns:a16="http://schemas.microsoft.com/office/drawing/2014/main" id="{67BF9DB9-5F18-4ECC-A8E2-12C310BDB245}"/>
              </a:ext>
            </a:extLst>
          </p:cNvPr>
          <p:cNvSpPr/>
          <p:nvPr/>
        </p:nvSpPr>
        <p:spPr>
          <a:xfrm>
            <a:off x="7122184" y="3992395"/>
            <a:ext cx="1979612" cy="646331"/>
          </a:xfrm>
          <a:prstGeom prst="rect">
            <a:avLst/>
          </a:prstGeom>
          <a:solidFill>
            <a:schemeClr val="tx1"/>
          </a:solidFill>
        </p:spPr>
        <p:txBody>
          <a:bodyPr wrap="square">
            <a:spAutoFit/>
          </a:bodyPr>
          <a:lstStyle/>
          <a:p>
            <a:pPr algn="ctr"/>
            <a:r>
              <a:rPr lang="en-US" b="1" dirty="0">
                <a:solidFill>
                  <a:srgbClr val="FF0000"/>
                </a:solidFill>
              </a:rPr>
              <a:t>examining future actions </a:t>
            </a:r>
          </a:p>
        </p:txBody>
      </p:sp>
      <p:sp>
        <p:nvSpPr>
          <p:cNvPr id="7" name="Rectangle 6">
            <a:extLst>
              <a:ext uri="{FF2B5EF4-FFF2-40B4-BE49-F238E27FC236}">
                <a16:creationId xmlns:a16="http://schemas.microsoft.com/office/drawing/2014/main" id="{4C5F882E-1620-4BC8-BFAF-285A31A53C66}"/>
              </a:ext>
            </a:extLst>
          </p:cNvPr>
          <p:cNvSpPr/>
          <p:nvPr/>
        </p:nvSpPr>
        <p:spPr>
          <a:xfrm>
            <a:off x="7122184" y="3578420"/>
            <a:ext cx="1979612" cy="369332"/>
          </a:xfrm>
          <a:prstGeom prst="rect">
            <a:avLst/>
          </a:prstGeom>
          <a:solidFill>
            <a:schemeClr val="tx1"/>
          </a:solidFill>
        </p:spPr>
        <p:txBody>
          <a:bodyPr wrap="square">
            <a:spAutoFit/>
          </a:bodyPr>
          <a:lstStyle/>
          <a:p>
            <a:pPr algn="ctr"/>
            <a:r>
              <a:rPr lang="en-US" b="1" dirty="0">
                <a:solidFill>
                  <a:srgbClr val="FF0000"/>
                </a:solidFill>
              </a:rPr>
              <a:t>Environment</a:t>
            </a:r>
            <a:endParaRPr lang="en-US" dirty="0">
              <a:solidFill>
                <a:srgbClr val="FF0000"/>
              </a:solidFill>
            </a:endParaRPr>
          </a:p>
        </p:txBody>
      </p:sp>
      <p:sp>
        <p:nvSpPr>
          <p:cNvPr id="8" name="Rectangle 7">
            <a:extLst>
              <a:ext uri="{FF2B5EF4-FFF2-40B4-BE49-F238E27FC236}">
                <a16:creationId xmlns:a16="http://schemas.microsoft.com/office/drawing/2014/main" id="{D2B978AC-0C65-4F7A-B8CC-62ECA49E68B2}"/>
              </a:ext>
            </a:extLst>
          </p:cNvPr>
          <p:cNvSpPr/>
          <p:nvPr/>
        </p:nvSpPr>
        <p:spPr>
          <a:xfrm>
            <a:off x="7122184" y="4694720"/>
            <a:ext cx="1979612" cy="646331"/>
          </a:xfrm>
          <a:prstGeom prst="rect">
            <a:avLst/>
          </a:prstGeom>
          <a:solidFill>
            <a:schemeClr val="tx1"/>
          </a:solidFill>
        </p:spPr>
        <p:txBody>
          <a:bodyPr wrap="square">
            <a:spAutoFit/>
          </a:bodyPr>
          <a:lstStyle/>
          <a:p>
            <a:pPr algn="ctr"/>
            <a:r>
              <a:rPr lang="en-US" b="1" dirty="0">
                <a:solidFill>
                  <a:srgbClr val="FF0000"/>
                </a:solidFill>
              </a:rPr>
              <a:t>Formulate, Search, Execution</a:t>
            </a:r>
          </a:p>
        </p:txBody>
      </p:sp>
      <p:sp>
        <p:nvSpPr>
          <p:cNvPr id="9" name="Rectangle 8">
            <a:extLst>
              <a:ext uri="{FF2B5EF4-FFF2-40B4-BE49-F238E27FC236}">
                <a16:creationId xmlns:a16="http://schemas.microsoft.com/office/drawing/2014/main" id="{718C6E11-E94D-4D26-9532-4B91E0ECE32A}"/>
              </a:ext>
            </a:extLst>
          </p:cNvPr>
          <p:cNvSpPr/>
          <p:nvPr/>
        </p:nvSpPr>
        <p:spPr>
          <a:xfrm>
            <a:off x="7122184" y="5397045"/>
            <a:ext cx="1979612" cy="369332"/>
          </a:xfrm>
          <a:prstGeom prst="rect">
            <a:avLst/>
          </a:prstGeom>
          <a:solidFill>
            <a:schemeClr val="tx1"/>
          </a:solidFill>
        </p:spPr>
        <p:txBody>
          <a:bodyPr wrap="square">
            <a:spAutoFit/>
          </a:bodyPr>
          <a:lstStyle/>
          <a:p>
            <a:pPr algn="ctr"/>
            <a:r>
              <a:rPr lang="en-US" b="1" dirty="0">
                <a:solidFill>
                  <a:srgbClr val="FF0000"/>
                </a:solidFill>
              </a:rPr>
              <a:t>Open Loop System</a:t>
            </a:r>
          </a:p>
        </p:txBody>
      </p:sp>
    </p:spTree>
    <p:extLst>
      <p:ext uri="{BB962C8B-B14F-4D97-AF65-F5344CB8AC3E}">
        <p14:creationId xmlns:p14="http://schemas.microsoft.com/office/powerpoint/2010/main" val="2628853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69089"/>
            <a:ext cx="7808976" cy="1301774"/>
          </a:xfrm>
        </p:spPr>
        <p:txBody>
          <a:bodyPr>
            <a:normAutofit fontScale="90000"/>
          </a:bodyPr>
          <a:lstStyle/>
          <a:p>
            <a:br>
              <a:rPr lang="en-US" dirty="0"/>
            </a:br>
            <a:r>
              <a:rPr lang="en-US" dirty="0"/>
              <a:t>GOAL FORMULATION </a:t>
            </a:r>
            <a:br>
              <a:rPr lang="en-US" dirty="0"/>
            </a:br>
            <a:endParaRPr lang="en-US" dirty="0"/>
          </a:p>
        </p:txBody>
      </p:sp>
      <p:sp>
        <p:nvSpPr>
          <p:cNvPr id="5" name="Rectangle 4">
            <a:extLst>
              <a:ext uri="{FF2B5EF4-FFF2-40B4-BE49-F238E27FC236}">
                <a16:creationId xmlns:a16="http://schemas.microsoft.com/office/drawing/2014/main" id="{EC657E07-B28D-4A4F-A4BF-C7B97B0748EA}"/>
              </a:ext>
            </a:extLst>
          </p:cNvPr>
          <p:cNvSpPr/>
          <p:nvPr/>
        </p:nvSpPr>
        <p:spPr>
          <a:xfrm>
            <a:off x="246184" y="2032059"/>
            <a:ext cx="8630529" cy="1384995"/>
          </a:xfrm>
          <a:prstGeom prst="rect">
            <a:avLst/>
          </a:prstGeom>
        </p:spPr>
        <p:txBody>
          <a:bodyPr wrap="square">
            <a:spAutoFit/>
          </a:bodyPr>
          <a:lstStyle/>
          <a:p>
            <a:pPr algn="just"/>
            <a:r>
              <a:rPr lang="en-US" sz="2800" dirty="0"/>
              <a:t>Goals help organize behavior by limiting the objectives that the agent is trying to achieve and hence the actions it needs to consider.</a:t>
            </a:r>
          </a:p>
        </p:txBody>
      </p:sp>
      <p:sp>
        <p:nvSpPr>
          <p:cNvPr id="6" name="Rectangle 5">
            <a:extLst>
              <a:ext uri="{FF2B5EF4-FFF2-40B4-BE49-F238E27FC236}">
                <a16:creationId xmlns:a16="http://schemas.microsoft.com/office/drawing/2014/main" id="{DBFB05CC-87C0-45D5-9D88-B6465507F79C}"/>
              </a:ext>
            </a:extLst>
          </p:cNvPr>
          <p:cNvSpPr/>
          <p:nvPr/>
        </p:nvSpPr>
        <p:spPr>
          <a:xfrm>
            <a:off x="246182" y="3478250"/>
            <a:ext cx="8630528" cy="1384995"/>
          </a:xfrm>
          <a:prstGeom prst="rect">
            <a:avLst/>
          </a:prstGeom>
        </p:spPr>
        <p:txBody>
          <a:bodyPr wrap="square">
            <a:spAutoFit/>
          </a:bodyPr>
          <a:lstStyle/>
          <a:p>
            <a:pPr algn="just"/>
            <a:r>
              <a:rPr lang="en-US" sz="2800" b="1" dirty="0"/>
              <a:t>Goal formulation</a:t>
            </a:r>
            <a:r>
              <a:rPr lang="en-US" sz="2800" dirty="0"/>
              <a:t>, based on the current situation and the agent’s performance measure, is the first step in problem solving</a:t>
            </a:r>
          </a:p>
        </p:txBody>
      </p:sp>
      <p:sp>
        <p:nvSpPr>
          <p:cNvPr id="7" name="Rectangle 6">
            <a:extLst>
              <a:ext uri="{FF2B5EF4-FFF2-40B4-BE49-F238E27FC236}">
                <a16:creationId xmlns:a16="http://schemas.microsoft.com/office/drawing/2014/main" id="{811F774C-B4FE-4E86-8423-A5E397C019DE}"/>
              </a:ext>
            </a:extLst>
          </p:cNvPr>
          <p:cNvSpPr/>
          <p:nvPr/>
        </p:nvSpPr>
        <p:spPr>
          <a:xfrm>
            <a:off x="246182" y="4835169"/>
            <a:ext cx="8630529" cy="954107"/>
          </a:xfrm>
          <a:prstGeom prst="rect">
            <a:avLst/>
          </a:prstGeom>
        </p:spPr>
        <p:txBody>
          <a:bodyPr wrap="square">
            <a:spAutoFit/>
          </a:bodyPr>
          <a:lstStyle/>
          <a:p>
            <a:pPr algn="just"/>
            <a:r>
              <a:rPr lang="en-US" sz="2800" b="1" dirty="0"/>
              <a:t>Goal: </a:t>
            </a:r>
            <a:r>
              <a:rPr lang="en-US" sz="2800" dirty="0"/>
              <a:t>A set of world states—exactly those states in which the goal is satisfied.</a:t>
            </a:r>
          </a:p>
        </p:txBody>
      </p:sp>
      <p:sp>
        <p:nvSpPr>
          <p:cNvPr id="8" name="Rectangle 7">
            <a:extLst>
              <a:ext uri="{FF2B5EF4-FFF2-40B4-BE49-F238E27FC236}">
                <a16:creationId xmlns:a16="http://schemas.microsoft.com/office/drawing/2014/main" id="{C3AF6B61-3ED6-4C56-82C8-5562D92B8A61}"/>
              </a:ext>
            </a:extLst>
          </p:cNvPr>
          <p:cNvSpPr/>
          <p:nvPr/>
        </p:nvSpPr>
        <p:spPr>
          <a:xfrm>
            <a:off x="123091" y="5794200"/>
            <a:ext cx="8897817" cy="954107"/>
          </a:xfrm>
          <a:prstGeom prst="rect">
            <a:avLst/>
          </a:prstGeom>
        </p:spPr>
        <p:txBody>
          <a:bodyPr wrap="square">
            <a:spAutoFit/>
          </a:bodyPr>
          <a:lstStyle/>
          <a:p>
            <a:r>
              <a:rPr lang="en-US" sz="2800" dirty="0"/>
              <a:t>The agent’s task is to find out </a:t>
            </a:r>
          </a:p>
          <a:p>
            <a:r>
              <a:rPr lang="en-US" sz="2800" dirty="0"/>
              <a:t>	</a:t>
            </a:r>
            <a:r>
              <a:rPr lang="en-US" sz="2000" dirty="0"/>
              <a:t>how to act, now and in the future, so that it reaches a goal state.</a:t>
            </a:r>
            <a:endParaRPr lang="en-US" sz="2800" dirty="0"/>
          </a:p>
        </p:txBody>
      </p:sp>
    </p:spTree>
    <p:extLst>
      <p:ext uri="{BB962C8B-B14F-4D97-AF65-F5344CB8AC3E}">
        <p14:creationId xmlns:p14="http://schemas.microsoft.com/office/powerpoint/2010/main" val="1718161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2867" y="702223"/>
            <a:ext cx="7808976" cy="1088136"/>
          </a:xfrm>
        </p:spPr>
        <p:txBody>
          <a:bodyPr>
            <a:normAutofit fontScale="90000"/>
          </a:bodyPr>
          <a:lstStyle/>
          <a:p>
            <a:r>
              <a:rPr lang="en-US" dirty="0"/>
              <a:t>PROBLEM FORMULATION:</a:t>
            </a:r>
            <a:br>
              <a:rPr lang="en-US" dirty="0"/>
            </a:br>
            <a:r>
              <a:rPr lang="en-US" dirty="0"/>
              <a:t>BASED ON ENVIRONMENT</a:t>
            </a:r>
          </a:p>
        </p:txBody>
      </p:sp>
      <p:sp>
        <p:nvSpPr>
          <p:cNvPr id="3" name="Rectangle 2">
            <a:extLst>
              <a:ext uri="{FF2B5EF4-FFF2-40B4-BE49-F238E27FC236}">
                <a16:creationId xmlns:a16="http://schemas.microsoft.com/office/drawing/2014/main" id="{568E15CF-9286-4A89-9013-8C04DA6D8BE6}"/>
              </a:ext>
            </a:extLst>
          </p:cNvPr>
          <p:cNvSpPr/>
          <p:nvPr/>
        </p:nvSpPr>
        <p:spPr>
          <a:xfrm>
            <a:off x="119574" y="1973250"/>
            <a:ext cx="9024426" cy="707886"/>
          </a:xfrm>
          <a:prstGeom prst="rect">
            <a:avLst/>
          </a:prstGeom>
        </p:spPr>
        <p:txBody>
          <a:bodyPr wrap="square">
            <a:spAutoFit/>
          </a:bodyPr>
          <a:lstStyle/>
          <a:p>
            <a:pPr algn="just"/>
            <a:r>
              <a:rPr lang="en-US" sz="2000" b="1" dirty="0"/>
              <a:t>Problem formulation </a:t>
            </a:r>
            <a:r>
              <a:rPr lang="en-US" sz="2000" dirty="0"/>
              <a:t>is the process of deciding what actions</a:t>
            </a:r>
            <a:r>
              <a:rPr lang="en-US" sz="900" dirty="0"/>
              <a:t>  </a:t>
            </a:r>
            <a:r>
              <a:rPr lang="en-US" sz="2000" dirty="0"/>
              <a:t>and states to consider, given a goal.</a:t>
            </a:r>
          </a:p>
        </p:txBody>
      </p:sp>
      <p:sp>
        <p:nvSpPr>
          <p:cNvPr id="4" name="Rectangle 3">
            <a:extLst>
              <a:ext uri="{FF2B5EF4-FFF2-40B4-BE49-F238E27FC236}">
                <a16:creationId xmlns:a16="http://schemas.microsoft.com/office/drawing/2014/main" id="{B925E770-0B73-4732-94A4-2B335506D4EC}"/>
              </a:ext>
            </a:extLst>
          </p:cNvPr>
          <p:cNvSpPr/>
          <p:nvPr/>
        </p:nvSpPr>
        <p:spPr>
          <a:xfrm>
            <a:off x="119574" y="2695215"/>
            <a:ext cx="8925952" cy="2246769"/>
          </a:xfrm>
          <a:prstGeom prst="rect">
            <a:avLst/>
          </a:prstGeom>
        </p:spPr>
        <p:txBody>
          <a:bodyPr wrap="square">
            <a:spAutoFit/>
          </a:bodyPr>
          <a:lstStyle/>
          <a:p>
            <a:pPr algn="just"/>
            <a:r>
              <a:rPr lang="en-US" sz="2000" dirty="0"/>
              <a:t>In an </a:t>
            </a:r>
            <a:r>
              <a:rPr lang="en-US" sz="2000" b="1" dirty="0"/>
              <a:t>Unknown</a:t>
            </a:r>
            <a:r>
              <a:rPr lang="en-US" sz="2000" dirty="0"/>
              <a:t> environment the agent will not know which of its possible actions is best, because it does not yet know enough about the state that results from taking each action. </a:t>
            </a:r>
          </a:p>
          <a:p>
            <a:pPr algn="just"/>
            <a:endParaRPr lang="en-US" sz="2000" dirty="0"/>
          </a:p>
          <a:p>
            <a:pPr algn="just"/>
            <a:r>
              <a:rPr lang="en-US" sz="2000" dirty="0"/>
              <a:t>If the agent has no additional information—i.e., if the environment is </a:t>
            </a:r>
            <a:r>
              <a:rPr lang="en-US" sz="2000" b="1" dirty="0"/>
              <a:t>unknown </a:t>
            </a:r>
            <a:r>
              <a:rPr lang="en-US" sz="2000" dirty="0"/>
              <a:t>in the sense defined in Section 2.3—then it is having no choice but to try one of the actions at </a:t>
            </a:r>
            <a:r>
              <a:rPr lang="en-US" sz="2000" b="1" dirty="0"/>
              <a:t>random</a:t>
            </a:r>
            <a:r>
              <a:rPr lang="en-US" sz="2000" dirty="0"/>
              <a:t>.</a:t>
            </a:r>
          </a:p>
        </p:txBody>
      </p:sp>
      <p:sp>
        <p:nvSpPr>
          <p:cNvPr id="5" name="Rectangle 4">
            <a:extLst>
              <a:ext uri="{FF2B5EF4-FFF2-40B4-BE49-F238E27FC236}">
                <a16:creationId xmlns:a16="http://schemas.microsoft.com/office/drawing/2014/main" id="{E7364FC8-B16C-443F-BE0B-BEEAB2E3306E}"/>
              </a:ext>
            </a:extLst>
          </p:cNvPr>
          <p:cNvSpPr/>
          <p:nvPr/>
        </p:nvSpPr>
        <p:spPr>
          <a:xfrm>
            <a:off x="119574" y="5081844"/>
            <a:ext cx="8925952" cy="1200329"/>
          </a:xfrm>
          <a:prstGeom prst="rect">
            <a:avLst/>
          </a:prstGeom>
        </p:spPr>
        <p:txBody>
          <a:bodyPr wrap="square">
            <a:spAutoFit/>
          </a:bodyPr>
          <a:lstStyle/>
          <a:p>
            <a:pPr algn="just"/>
            <a:r>
              <a:rPr lang="en-US" sz="2400" i="1" dirty="0"/>
              <a:t>an agent with several immediate options of </a:t>
            </a:r>
            <a:r>
              <a:rPr lang="en-US" sz="2400" b="1" i="1" dirty="0"/>
              <a:t>unknown value </a:t>
            </a:r>
            <a:r>
              <a:rPr lang="en-US" sz="2400" i="1" dirty="0"/>
              <a:t>can decide what to do by first </a:t>
            </a:r>
            <a:r>
              <a:rPr lang="en-US" sz="2400" b="1" i="1" dirty="0"/>
              <a:t>examining </a:t>
            </a:r>
            <a:r>
              <a:rPr lang="en-US" sz="2400" b="1" dirty="0"/>
              <a:t>future </a:t>
            </a:r>
            <a:r>
              <a:rPr lang="en-US" sz="2400" b="1" i="1" dirty="0"/>
              <a:t>actions </a:t>
            </a:r>
            <a:r>
              <a:rPr lang="en-US" sz="2400" i="1" dirty="0"/>
              <a:t>that eventually lead to </a:t>
            </a:r>
            <a:r>
              <a:rPr lang="en-US" sz="2400" b="1" i="1" dirty="0"/>
              <a:t>states of known value.</a:t>
            </a:r>
            <a:endParaRPr lang="en-US" sz="2400" b="1" dirty="0"/>
          </a:p>
        </p:txBody>
      </p:sp>
    </p:spTree>
    <p:extLst>
      <p:ext uri="{BB962C8B-B14F-4D97-AF65-F5344CB8AC3E}">
        <p14:creationId xmlns:p14="http://schemas.microsoft.com/office/powerpoint/2010/main" val="3717325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30359"/>
            <a:ext cx="7808976" cy="1088136"/>
          </a:xfrm>
        </p:spPr>
        <p:txBody>
          <a:bodyPr>
            <a:normAutofit fontScale="90000"/>
          </a:bodyPr>
          <a:lstStyle/>
          <a:p>
            <a:r>
              <a:rPr lang="en-US" dirty="0"/>
              <a:t>SEARCH-SOLUTION-EXECUTE:</a:t>
            </a:r>
            <a:br>
              <a:rPr lang="en-US" dirty="0"/>
            </a:br>
            <a:r>
              <a:rPr lang="en-US" dirty="0"/>
              <a:t>OPEN LOOP SYSTEM</a:t>
            </a:r>
          </a:p>
        </p:txBody>
      </p:sp>
      <p:sp>
        <p:nvSpPr>
          <p:cNvPr id="3" name="Rectangle 2">
            <a:extLst>
              <a:ext uri="{FF2B5EF4-FFF2-40B4-BE49-F238E27FC236}">
                <a16:creationId xmlns:a16="http://schemas.microsoft.com/office/drawing/2014/main" id="{B7E79C24-9DB5-4E84-A378-CA9AA87FB9A2}"/>
              </a:ext>
            </a:extLst>
          </p:cNvPr>
          <p:cNvSpPr/>
          <p:nvPr/>
        </p:nvSpPr>
        <p:spPr>
          <a:xfrm>
            <a:off x="56272" y="1979415"/>
            <a:ext cx="9143999" cy="2554545"/>
          </a:xfrm>
          <a:prstGeom prst="rect">
            <a:avLst/>
          </a:prstGeom>
        </p:spPr>
        <p:txBody>
          <a:bodyPr wrap="square">
            <a:spAutoFit/>
          </a:bodyPr>
          <a:lstStyle/>
          <a:p>
            <a:r>
              <a:rPr lang="en-US" sz="2000" dirty="0"/>
              <a:t>The process of looking for a sequence of actions that reaches the goal is called </a:t>
            </a:r>
            <a:r>
              <a:rPr lang="en-US" sz="2000" b="1" dirty="0"/>
              <a:t>search</a:t>
            </a:r>
            <a:r>
              <a:rPr lang="en-US" sz="2000" dirty="0"/>
              <a:t>.</a:t>
            </a:r>
          </a:p>
          <a:p>
            <a:endParaRPr lang="en-US" sz="2000" b="1" dirty="0"/>
          </a:p>
          <a:p>
            <a:r>
              <a:rPr lang="en-US" sz="2000" b="1" dirty="0"/>
              <a:t>Solution</a:t>
            </a:r>
            <a:r>
              <a:rPr lang="en-US" sz="2000" dirty="0"/>
              <a:t> is the sequence of actions that takes any agent to the goal state, exactly those state the agent is satisfied.</a:t>
            </a:r>
          </a:p>
          <a:p>
            <a:endParaRPr lang="en-US" sz="2000" dirty="0"/>
          </a:p>
          <a:p>
            <a:pPr algn="just"/>
            <a:r>
              <a:rPr lang="en-US" sz="2000" dirty="0"/>
              <a:t>A search algorithm takes a problem as input and returns a </a:t>
            </a:r>
            <a:r>
              <a:rPr lang="en-US" sz="2000" b="1" dirty="0"/>
              <a:t>solution </a:t>
            </a:r>
            <a:r>
              <a:rPr lang="en-US" sz="2000" dirty="0"/>
              <a:t>in the form of an action sequence.</a:t>
            </a:r>
          </a:p>
          <a:p>
            <a:pPr algn="just"/>
            <a:endParaRPr lang="en-US" sz="2000" dirty="0"/>
          </a:p>
        </p:txBody>
      </p:sp>
      <p:sp>
        <p:nvSpPr>
          <p:cNvPr id="5" name="Rectangle 4">
            <a:extLst>
              <a:ext uri="{FF2B5EF4-FFF2-40B4-BE49-F238E27FC236}">
                <a16:creationId xmlns:a16="http://schemas.microsoft.com/office/drawing/2014/main" id="{C3700453-ABDB-4F44-B740-436D7742E7F5}"/>
              </a:ext>
            </a:extLst>
          </p:cNvPr>
          <p:cNvSpPr/>
          <p:nvPr/>
        </p:nvSpPr>
        <p:spPr>
          <a:xfrm>
            <a:off x="0" y="4313680"/>
            <a:ext cx="9143999" cy="1938992"/>
          </a:xfrm>
          <a:prstGeom prst="rect">
            <a:avLst/>
          </a:prstGeom>
        </p:spPr>
        <p:txBody>
          <a:bodyPr wrap="square">
            <a:spAutoFit/>
          </a:bodyPr>
          <a:lstStyle/>
          <a:p>
            <a:pPr algn="just"/>
            <a:r>
              <a:rPr lang="en-US" sz="2000" dirty="0"/>
              <a:t>While the agent is executing the solution sequence it </a:t>
            </a:r>
            <a:r>
              <a:rPr lang="en-US" sz="2000" i="1" dirty="0"/>
              <a:t>ignores its percepts </a:t>
            </a:r>
            <a:r>
              <a:rPr lang="en-US" sz="2000" dirty="0"/>
              <a:t>when choosing an action because it knows in advance what they will be.  An agent that carries out its plans with its eyes closed.</a:t>
            </a:r>
          </a:p>
          <a:p>
            <a:pPr algn="just"/>
            <a:endParaRPr lang="en-US" sz="2000" dirty="0"/>
          </a:p>
          <a:p>
            <a:pPr algn="just"/>
            <a:r>
              <a:rPr lang="en-US" sz="2000" dirty="0"/>
              <a:t>Control theorists call this an </a:t>
            </a:r>
            <a:r>
              <a:rPr lang="en-US" sz="2000" b="1" dirty="0"/>
              <a:t>open-loop </a:t>
            </a:r>
            <a:r>
              <a:rPr lang="en-US" sz="2000" dirty="0"/>
              <a:t>system, because ignoring the percepts breaks the loop between agent and environment.</a:t>
            </a:r>
          </a:p>
        </p:txBody>
      </p:sp>
    </p:spTree>
    <p:extLst>
      <p:ext uri="{BB962C8B-B14F-4D97-AF65-F5344CB8AC3E}">
        <p14:creationId xmlns:p14="http://schemas.microsoft.com/office/powerpoint/2010/main" val="2896250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491208"/>
            <a:ext cx="7808976" cy="1088136"/>
          </a:xfrm>
        </p:spPr>
        <p:txBody>
          <a:bodyPr>
            <a:normAutofit/>
          </a:bodyPr>
          <a:lstStyle/>
          <a:p>
            <a:r>
              <a:rPr lang="en-US" b="1" dirty="0"/>
              <a:t>WELL-DEFINED PROBLEMS</a:t>
            </a:r>
            <a:endParaRPr lang="en-US" dirty="0"/>
          </a:p>
        </p:txBody>
      </p:sp>
      <p:sp>
        <p:nvSpPr>
          <p:cNvPr id="3" name="Rectangle 2">
            <a:extLst>
              <a:ext uri="{FF2B5EF4-FFF2-40B4-BE49-F238E27FC236}">
                <a16:creationId xmlns:a16="http://schemas.microsoft.com/office/drawing/2014/main" id="{7610C46C-B2DE-45FA-946E-D22A840A8B4D}"/>
              </a:ext>
            </a:extLst>
          </p:cNvPr>
          <p:cNvSpPr/>
          <p:nvPr/>
        </p:nvSpPr>
        <p:spPr>
          <a:xfrm>
            <a:off x="457199" y="1475120"/>
            <a:ext cx="6548511" cy="400110"/>
          </a:xfrm>
          <a:prstGeom prst="rect">
            <a:avLst/>
          </a:prstGeom>
        </p:spPr>
        <p:txBody>
          <a:bodyPr wrap="square">
            <a:spAutoFit/>
          </a:bodyPr>
          <a:lstStyle/>
          <a:p>
            <a:r>
              <a:rPr lang="en-US" sz="2000" dirty="0">
                <a:solidFill>
                  <a:schemeClr val="bg1"/>
                </a:solidFill>
              </a:rPr>
              <a:t>A </a:t>
            </a:r>
            <a:r>
              <a:rPr lang="en-US" sz="2000" b="1" dirty="0">
                <a:solidFill>
                  <a:schemeClr val="bg1"/>
                </a:solidFill>
              </a:rPr>
              <a:t>problem </a:t>
            </a:r>
            <a:r>
              <a:rPr lang="en-US" sz="2000" dirty="0">
                <a:solidFill>
                  <a:schemeClr val="bg1"/>
                </a:solidFill>
              </a:rPr>
              <a:t>can be defined formally by five components:</a:t>
            </a:r>
          </a:p>
        </p:txBody>
      </p:sp>
      <p:sp>
        <p:nvSpPr>
          <p:cNvPr id="4" name="Rectangle 3">
            <a:extLst>
              <a:ext uri="{FF2B5EF4-FFF2-40B4-BE49-F238E27FC236}">
                <a16:creationId xmlns:a16="http://schemas.microsoft.com/office/drawing/2014/main" id="{3CEA1EF4-F0E5-4DD0-9CAF-FEA2430FA4FD}"/>
              </a:ext>
            </a:extLst>
          </p:cNvPr>
          <p:cNvSpPr/>
          <p:nvPr/>
        </p:nvSpPr>
        <p:spPr>
          <a:xfrm>
            <a:off x="421339" y="1984755"/>
            <a:ext cx="8722659" cy="707886"/>
          </a:xfrm>
          <a:prstGeom prst="rect">
            <a:avLst/>
          </a:prstGeom>
        </p:spPr>
        <p:txBody>
          <a:bodyPr wrap="square">
            <a:spAutoFit/>
          </a:bodyPr>
          <a:lstStyle/>
          <a:p>
            <a:pPr algn="just"/>
            <a:r>
              <a:rPr lang="en-US" sz="2000" dirty="0"/>
              <a:t>1. The </a:t>
            </a:r>
            <a:r>
              <a:rPr lang="en-US" sz="2000" b="1" dirty="0"/>
              <a:t>initial state </a:t>
            </a:r>
            <a:r>
              <a:rPr lang="en-US" sz="2000" dirty="0"/>
              <a:t>that the agent starts in. For example, the initial state for our agent in Romania might be described as In(Arad).</a:t>
            </a:r>
          </a:p>
        </p:txBody>
      </p:sp>
      <p:sp>
        <p:nvSpPr>
          <p:cNvPr id="5" name="Rectangle 4">
            <a:extLst>
              <a:ext uri="{FF2B5EF4-FFF2-40B4-BE49-F238E27FC236}">
                <a16:creationId xmlns:a16="http://schemas.microsoft.com/office/drawing/2014/main" id="{3EC24DB7-09D7-45EA-A4BF-AF651E592D75}"/>
              </a:ext>
            </a:extLst>
          </p:cNvPr>
          <p:cNvSpPr/>
          <p:nvPr/>
        </p:nvSpPr>
        <p:spPr>
          <a:xfrm>
            <a:off x="421339" y="2692641"/>
            <a:ext cx="8722658" cy="1323439"/>
          </a:xfrm>
          <a:prstGeom prst="rect">
            <a:avLst/>
          </a:prstGeom>
        </p:spPr>
        <p:txBody>
          <a:bodyPr wrap="square">
            <a:spAutoFit/>
          </a:bodyPr>
          <a:lstStyle/>
          <a:p>
            <a:pPr algn="just"/>
            <a:r>
              <a:rPr lang="en-US" sz="2000" dirty="0"/>
              <a:t>2. A description of the possible </a:t>
            </a:r>
            <a:r>
              <a:rPr lang="en-US" sz="2000" b="1" dirty="0"/>
              <a:t>actions </a:t>
            </a:r>
            <a:r>
              <a:rPr lang="en-US" sz="2000" dirty="0"/>
              <a:t>available to the agent. Given a particular state s,  A</a:t>
            </a:r>
            <a:r>
              <a:rPr lang="en-US" sz="1200" dirty="0"/>
              <a:t>CTIONS</a:t>
            </a:r>
            <a:r>
              <a:rPr lang="en-US" sz="2000" dirty="0"/>
              <a:t>(s) returns the set of actions that can be executed in s. We say that each of these actions is </a:t>
            </a:r>
            <a:r>
              <a:rPr lang="en-US" sz="2000" b="1" dirty="0"/>
              <a:t>applicable </a:t>
            </a:r>
            <a:r>
              <a:rPr lang="en-US" sz="2000" dirty="0"/>
              <a:t>in s. For example, from the state In(Arad), the applicable actions are {Go(Sibiu), Go(Timisoara), Go(</a:t>
            </a:r>
            <a:r>
              <a:rPr lang="en-US" sz="2000" dirty="0" err="1"/>
              <a:t>Zerind</a:t>
            </a:r>
            <a:r>
              <a:rPr lang="en-US" sz="2000" dirty="0"/>
              <a:t>)}.</a:t>
            </a:r>
          </a:p>
        </p:txBody>
      </p:sp>
      <p:sp>
        <p:nvSpPr>
          <p:cNvPr id="6" name="Rectangle 5">
            <a:extLst>
              <a:ext uri="{FF2B5EF4-FFF2-40B4-BE49-F238E27FC236}">
                <a16:creationId xmlns:a16="http://schemas.microsoft.com/office/drawing/2014/main" id="{F7E39598-7C58-4B0A-9070-89DE9C132925}"/>
              </a:ext>
            </a:extLst>
          </p:cNvPr>
          <p:cNvSpPr/>
          <p:nvPr/>
        </p:nvSpPr>
        <p:spPr>
          <a:xfrm>
            <a:off x="421339" y="4011765"/>
            <a:ext cx="8722658" cy="1631216"/>
          </a:xfrm>
          <a:prstGeom prst="rect">
            <a:avLst/>
          </a:prstGeom>
        </p:spPr>
        <p:txBody>
          <a:bodyPr wrap="square">
            <a:spAutoFit/>
          </a:bodyPr>
          <a:lstStyle/>
          <a:p>
            <a:pPr algn="just"/>
            <a:r>
              <a:rPr lang="en-US" sz="2000" dirty="0"/>
              <a:t>3. A description of what each action does; the formal name for this is the </a:t>
            </a:r>
            <a:r>
              <a:rPr lang="en-US" sz="2000" b="1" dirty="0"/>
              <a:t>transition model</a:t>
            </a:r>
            <a:r>
              <a:rPr lang="en-US" sz="2000" dirty="0"/>
              <a:t>, specified by a function R</a:t>
            </a:r>
            <a:r>
              <a:rPr lang="en-US" sz="1200" dirty="0"/>
              <a:t>ESULT</a:t>
            </a:r>
            <a:r>
              <a:rPr lang="en-US" sz="2000" dirty="0"/>
              <a:t>(s, a) that returns the state that results from doing action a in state s. We also use the term </a:t>
            </a:r>
            <a:r>
              <a:rPr lang="en-US" sz="2000" b="1" dirty="0"/>
              <a:t>successor </a:t>
            </a:r>
            <a:r>
              <a:rPr lang="en-US" sz="2000" dirty="0"/>
              <a:t>to refer to any state reachable from a given state by a single action.</a:t>
            </a:r>
            <a:r>
              <a:rPr lang="en-US" sz="1200" dirty="0"/>
              <a:t>2 </a:t>
            </a:r>
            <a:r>
              <a:rPr lang="en-US" sz="2000" dirty="0"/>
              <a:t>For example, we have R</a:t>
            </a:r>
            <a:r>
              <a:rPr lang="en-US" sz="1200" dirty="0"/>
              <a:t>ESULT</a:t>
            </a:r>
            <a:r>
              <a:rPr lang="en-US" sz="2000" dirty="0"/>
              <a:t>(In(Arad),Go(</a:t>
            </a:r>
            <a:r>
              <a:rPr lang="en-US" sz="2000" dirty="0" err="1"/>
              <a:t>Zerind</a:t>
            </a:r>
            <a:r>
              <a:rPr lang="en-US" sz="2000" dirty="0"/>
              <a:t>)) = In(</a:t>
            </a:r>
            <a:r>
              <a:rPr lang="en-US" sz="2000" dirty="0" err="1"/>
              <a:t>Zerind</a:t>
            </a:r>
            <a:r>
              <a:rPr lang="en-US" sz="2000" dirty="0"/>
              <a:t>) .</a:t>
            </a:r>
          </a:p>
        </p:txBody>
      </p:sp>
      <p:sp>
        <p:nvSpPr>
          <p:cNvPr id="7" name="Rectangle 6">
            <a:extLst>
              <a:ext uri="{FF2B5EF4-FFF2-40B4-BE49-F238E27FC236}">
                <a16:creationId xmlns:a16="http://schemas.microsoft.com/office/drawing/2014/main" id="{FCBB5ECD-8D49-43A3-BB9A-3AED3A646D97}"/>
              </a:ext>
            </a:extLst>
          </p:cNvPr>
          <p:cNvSpPr/>
          <p:nvPr/>
        </p:nvSpPr>
        <p:spPr>
          <a:xfrm>
            <a:off x="421340" y="5704059"/>
            <a:ext cx="8174020" cy="400110"/>
          </a:xfrm>
          <a:prstGeom prst="rect">
            <a:avLst/>
          </a:prstGeom>
        </p:spPr>
        <p:txBody>
          <a:bodyPr wrap="square">
            <a:spAutoFit/>
          </a:bodyPr>
          <a:lstStyle/>
          <a:p>
            <a:r>
              <a:rPr lang="en-US" sz="2000" dirty="0"/>
              <a:t>4. The </a:t>
            </a:r>
            <a:r>
              <a:rPr lang="en-US" sz="2000" b="1" dirty="0"/>
              <a:t>goal test</a:t>
            </a:r>
            <a:r>
              <a:rPr lang="en-US" sz="2000" dirty="0"/>
              <a:t>, which determines whether a given state is a goal state.</a:t>
            </a:r>
          </a:p>
        </p:txBody>
      </p:sp>
      <p:sp>
        <p:nvSpPr>
          <p:cNvPr id="8" name="Rectangle 7">
            <a:extLst>
              <a:ext uri="{FF2B5EF4-FFF2-40B4-BE49-F238E27FC236}">
                <a16:creationId xmlns:a16="http://schemas.microsoft.com/office/drawing/2014/main" id="{1786BC6C-D726-4F37-8D79-C622BA014262}"/>
              </a:ext>
            </a:extLst>
          </p:cNvPr>
          <p:cNvSpPr/>
          <p:nvPr/>
        </p:nvSpPr>
        <p:spPr>
          <a:xfrm>
            <a:off x="457199" y="6366792"/>
            <a:ext cx="8722658" cy="400110"/>
          </a:xfrm>
          <a:prstGeom prst="rect">
            <a:avLst/>
          </a:prstGeom>
        </p:spPr>
        <p:txBody>
          <a:bodyPr wrap="square">
            <a:spAutoFit/>
          </a:bodyPr>
          <a:lstStyle/>
          <a:p>
            <a:r>
              <a:rPr lang="en-US" sz="2000" dirty="0"/>
              <a:t>5. A </a:t>
            </a:r>
            <a:r>
              <a:rPr lang="en-US" sz="2000" b="1" dirty="0"/>
              <a:t>path </a:t>
            </a:r>
            <a:r>
              <a:rPr lang="en-US" sz="900" dirty="0"/>
              <a:t> </a:t>
            </a:r>
            <a:r>
              <a:rPr lang="en-US" sz="2000" b="1" dirty="0"/>
              <a:t>cost </a:t>
            </a:r>
            <a:r>
              <a:rPr lang="en-US" sz="2000" dirty="0"/>
              <a:t>function that assigns a numeric cost to each path.</a:t>
            </a:r>
          </a:p>
        </p:txBody>
      </p:sp>
    </p:spTree>
    <p:extLst>
      <p:ext uri="{BB962C8B-B14F-4D97-AF65-F5344CB8AC3E}">
        <p14:creationId xmlns:p14="http://schemas.microsoft.com/office/powerpoint/2010/main" val="35552380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TOY PROBLEMS</a:t>
            </a:r>
          </a:p>
        </p:txBody>
      </p:sp>
      <p:pic>
        <p:nvPicPr>
          <p:cNvPr id="3" name="Picture 2">
            <a:extLst>
              <a:ext uri="{FF2B5EF4-FFF2-40B4-BE49-F238E27FC236}">
                <a16:creationId xmlns:a16="http://schemas.microsoft.com/office/drawing/2014/main" id="{4B6D39E3-771E-4476-AFED-D40CD04C8C08}"/>
              </a:ext>
            </a:extLst>
          </p:cNvPr>
          <p:cNvPicPr>
            <a:picLocks noChangeAspect="1"/>
          </p:cNvPicPr>
          <p:nvPr/>
        </p:nvPicPr>
        <p:blipFill>
          <a:blip r:embed="rId2"/>
          <a:stretch>
            <a:fillRect/>
          </a:stretch>
        </p:blipFill>
        <p:spPr>
          <a:xfrm>
            <a:off x="0" y="1977097"/>
            <a:ext cx="9144000" cy="4775396"/>
          </a:xfrm>
          <a:prstGeom prst="rect">
            <a:avLst/>
          </a:prstGeom>
        </p:spPr>
      </p:pic>
    </p:spTree>
    <p:extLst>
      <p:ext uri="{BB962C8B-B14F-4D97-AF65-F5344CB8AC3E}">
        <p14:creationId xmlns:p14="http://schemas.microsoft.com/office/powerpoint/2010/main" val="565582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16292"/>
            <a:ext cx="7808976" cy="1088136"/>
          </a:xfrm>
        </p:spPr>
        <p:txBody>
          <a:bodyPr>
            <a:normAutofit fontScale="90000"/>
          </a:bodyPr>
          <a:lstStyle/>
          <a:p>
            <a:r>
              <a:rPr lang="en-US" dirty="0"/>
              <a:t>VACUUM WORLD:</a:t>
            </a:r>
            <a:br>
              <a:rPr lang="en-US" dirty="0"/>
            </a:br>
            <a:r>
              <a:rPr lang="en-US" dirty="0"/>
              <a:t>PROBLEM FORMULATION</a:t>
            </a:r>
          </a:p>
        </p:txBody>
      </p:sp>
      <p:pic>
        <p:nvPicPr>
          <p:cNvPr id="3" name="Picture 2">
            <a:extLst>
              <a:ext uri="{FF2B5EF4-FFF2-40B4-BE49-F238E27FC236}">
                <a16:creationId xmlns:a16="http://schemas.microsoft.com/office/drawing/2014/main" id="{4A475300-B940-4318-A492-25E3EB9A72E9}"/>
              </a:ext>
            </a:extLst>
          </p:cNvPr>
          <p:cNvPicPr>
            <a:picLocks noChangeAspect="1"/>
          </p:cNvPicPr>
          <p:nvPr/>
        </p:nvPicPr>
        <p:blipFill>
          <a:blip r:embed="rId2"/>
          <a:stretch>
            <a:fillRect/>
          </a:stretch>
        </p:blipFill>
        <p:spPr>
          <a:xfrm>
            <a:off x="233948" y="2283289"/>
            <a:ext cx="8769134" cy="4441068"/>
          </a:xfrm>
          <a:prstGeom prst="rect">
            <a:avLst/>
          </a:prstGeom>
        </p:spPr>
      </p:pic>
    </p:spTree>
    <p:extLst>
      <p:ext uri="{BB962C8B-B14F-4D97-AF65-F5344CB8AC3E}">
        <p14:creationId xmlns:p14="http://schemas.microsoft.com/office/powerpoint/2010/main" val="9208160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17817"/>
            <a:ext cx="7808976" cy="1088136"/>
          </a:xfrm>
        </p:spPr>
        <p:txBody>
          <a:bodyPr>
            <a:normAutofit fontScale="90000"/>
          </a:bodyPr>
          <a:lstStyle/>
          <a:p>
            <a:r>
              <a:rPr lang="en-US" dirty="0"/>
              <a:t>8-PUZZLE:</a:t>
            </a:r>
            <a:br>
              <a:rPr lang="en-US" dirty="0"/>
            </a:br>
            <a:r>
              <a:rPr lang="en-US" dirty="0"/>
              <a:t>PROBLEM FORMULATION</a:t>
            </a:r>
          </a:p>
        </p:txBody>
      </p:sp>
      <p:pic>
        <p:nvPicPr>
          <p:cNvPr id="3" name="Picture 2">
            <a:extLst>
              <a:ext uri="{FF2B5EF4-FFF2-40B4-BE49-F238E27FC236}">
                <a16:creationId xmlns:a16="http://schemas.microsoft.com/office/drawing/2014/main" id="{4169F427-49F0-4009-B25C-F672F189CE76}"/>
              </a:ext>
            </a:extLst>
          </p:cNvPr>
          <p:cNvPicPr>
            <a:picLocks noChangeAspect="1"/>
          </p:cNvPicPr>
          <p:nvPr/>
        </p:nvPicPr>
        <p:blipFill>
          <a:blip r:embed="rId2"/>
          <a:stretch>
            <a:fillRect/>
          </a:stretch>
        </p:blipFill>
        <p:spPr>
          <a:xfrm>
            <a:off x="0" y="2067950"/>
            <a:ext cx="9144000" cy="4698609"/>
          </a:xfrm>
          <a:prstGeom prst="rect">
            <a:avLst/>
          </a:prstGeom>
        </p:spPr>
      </p:pic>
    </p:spTree>
    <p:extLst>
      <p:ext uri="{BB962C8B-B14F-4D97-AF65-F5344CB8AC3E}">
        <p14:creationId xmlns:p14="http://schemas.microsoft.com/office/powerpoint/2010/main" val="40431343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SEARCHING FOR SOLUTIONS</a:t>
            </a:r>
          </a:p>
        </p:txBody>
      </p:sp>
      <p:sp>
        <p:nvSpPr>
          <p:cNvPr id="3" name="Rectangle 2">
            <a:extLst>
              <a:ext uri="{FF2B5EF4-FFF2-40B4-BE49-F238E27FC236}">
                <a16:creationId xmlns:a16="http://schemas.microsoft.com/office/drawing/2014/main" id="{E3726796-4BF7-4B32-9693-99C2029FEAB7}"/>
              </a:ext>
            </a:extLst>
          </p:cNvPr>
          <p:cNvSpPr/>
          <p:nvPr/>
        </p:nvSpPr>
        <p:spPr>
          <a:xfrm>
            <a:off x="0" y="2071192"/>
            <a:ext cx="9045526" cy="954107"/>
          </a:xfrm>
          <a:prstGeom prst="rect">
            <a:avLst/>
          </a:prstGeom>
        </p:spPr>
        <p:txBody>
          <a:bodyPr wrap="square">
            <a:spAutoFit/>
          </a:bodyPr>
          <a:lstStyle/>
          <a:p>
            <a:pPr algn="just"/>
            <a:r>
              <a:rPr lang="en-US" sz="2800" dirty="0"/>
              <a:t>A </a:t>
            </a:r>
            <a:r>
              <a:rPr lang="en-US" sz="2800" b="1" dirty="0"/>
              <a:t>solution</a:t>
            </a:r>
            <a:r>
              <a:rPr lang="en-US" sz="2800" dirty="0"/>
              <a:t> is an action sequence, so search algorithms work by considering various possible action sequences</a:t>
            </a:r>
          </a:p>
        </p:txBody>
      </p:sp>
      <p:sp>
        <p:nvSpPr>
          <p:cNvPr id="4" name="Rectangle 3">
            <a:extLst>
              <a:ext uri="{FF2B5EF4-FFF2-40B4-BE49-F238E27FC236}">
                <a16:creationId xmlns:a16="http://schemas.microsoft.com/office/drawing/2014/main" id="{F465C373-228A-48D2-AA80-D16AD066B219}"/>
              </a:ext>
            </a:extLst>
          </p:cNvPr>
          <p:cNvSpPr/>
          <p:nvPr/>
        </p:nvSpPr>
        <p:spPr>
          <a:xfrm>
            <a:off x="49237" y="3460834"/>
            <a:ext cx="9045525" cy="1815882"/>
          </a:xfrm>
          <a:prstGeom prst="rect">
            <a:avLst/>
          </a:prstGeom>
        </p:spPr>
        <p:txBody>
          <a:bodyPr wrap="square">
            <a:spAutoFit/>
          </a:bodyPr>
          <a:lstStyle/>
          <a:p>
            <a:pPr algn="just"/>
            <a:r>
              <a:rPr lang="en-US" sz="2800" dirty="0"/>
              <a:t>The possible action sequences starting at the initial state form a </a:t>
            </a:r>
            <a:r>
              <a:rPr lang="en-US" sz="2800" b="1" dirty="0"/>
              <a:t>search tree </a:t>
            </a:r>
            <a:r>
              <a:rPr lang="en-US" sz="2800" dirty="0"/>
              <a:t>with the initial state at the root; the branches are actions and the </a:t>
            </a:r>
            <a:r>
              <a:rPr lang="en-US" sz="2800" b="1" dirty="0"/>
              <a:t>nodes </a:t>
            </a:r>
            <a:r>
              <a:rPr lang="en-US" sz="2800" dirty="0"/>
              <a:t>correspond to states in the state space of the problem.</a:t>
            </a:r>
          </a:p>
        </p:txBody>
      </p:sp>
      <p:sp>
        <p:nvSpPr>
          <p:cNvPr id="5" name="Rectangle 4">
            <a:extLst>
              <a:ext uri="{FF2B5EF4-FFF2-40B4-BE49-F238E27FC236}">
                <a16:creationId xmlns:a16="http://schemas.microsoft.com/office/drawing/2014/main" id="{5500D302-7347-44E1-9608-9AB2B69DBE23}"/>
              </a:ext>
            </a:extLst>
          </p:cNvPr>
          <p:cNvSpPr/>
          <p:nvPr/>
        </p:nvSpPr>
        <p:spPr>
          <a:xfrm>
            <a:off x="-1" y="5781138"/>
            <a:ext cx="9045524" cy="954107"/>
          </a:xfrm>
          <a:prstGeom prst="rect">
            <a:avLst/>
          </a:prstGeom>
        </p:spPr>
        <p:txBody>
          <a:bodyPr wrap="square">
            <a:spAutoFit/>
          </a:bodyPr>
          <a:lstStyle/>
          <a:p>
            <a:pPr algn="just"/>
            <a:r>
              <a:rPr lang="en-US" sz="2800" b="1" dirty="0"/>
              <a:t>Expanding </a:t>
            </a:r>
            <a:r>
              <a:rPr lang="en-US" sz="2800" dirty="0"/>
              <a:t>the current state is, applying each legal action to the current state, thereby </a:t>
            </a:r>
            <a:r>
              <a:rPr lang="en-US" sz="2800" b="1" dirty="0"/>
              <a:t>generating </a:t>
            </a:r>
            <a:r>
              <a:rPr lang="en-US" sz="2800" dirty="0"/>
              <a:t>a new set of states</a:t>
            </a:r>
          </a:p>
        </p:txBody>
      </p:sp>
    </p:spTree>
    <p:extLst>
      <p:ext uri="{BB962C8B-B14F-4D97-AF65-F5344CB8AC3E}">
        <p14:creationId xmlns:p14="http://schemas.microsoft.com/office/powerpoint/2010/main" val="563350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SEARCH TREE</a:t>
            </a:r>
          </a:p>
        </p:txBody>
      </p:sp>
      <p:pic>
        <p:nvPicPr>
          <p:cNvPr id="3" name="Picture 2">
            <a:extLst>
              <a:ext uri="{FF2B5EF4-FFF2-40B4-BE49-F238E27FC236}">
                <a16:creationId xmlns:a16="http://schemas.microsoft.com/office/drawing/2014/main" id="{2C015565-9394-4EAB-AFDF-0E38E546A7DF}"/>
              </a:ext>
            </a:extLst>
          </p:cNvPr>
          <p:cNvPicPr>
            <a:picLocks noChangeAspect="1"/>
          </p:cNvPicPr>
          <p:nvPr/>
        </p:nvPicPr>
        <p:blipFill>
          <a:blip r:embed="rId3"/>
          <a:stretch>
            <a:fillRect/>
          </a:stretch>
        </p:blipFill>
        <p:spPr>
          <a:xfrm>
            <a:off x="0" y="1997612"/>
            <a:ext cx="9144000" cy="486038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2F41B790-95AF-4916-ABBE-E3DEAD427468}"/>
                  </a:ext>
                </a:extLst>
              </p14:cNvPr>
              <p14:cNvContentPartPr/>
              <p14:nvPr/>
            </p14:nvContentPartPr>
            <p14:xfrm>
              <a:off x="10543357" y="5490052"/>
              <a:ext cx="6120" cy="24120"/>
            </p14:xfrm>
          </p:contentPart>
        </mc:Choice>
        <mc:Fallback xmlns="">
          <p:pic>
            <p:nvPicPr>
              <p:cNvPr id="4" name="Ink 3">
                <a:extLst>
                  <a:ext uri="{FF2B5EF4-FFF2-40B4-BE49-F238E27FC236}">
                    <a16:creationId xmlns:a16="http://schemas.microsoft.com/office/drawing/2014/main" id="{2F41B790-95AF-4916-ABBE-E3DEAD427468}"/>
                  </a:ext>
                </a:extLst>
              </p:cNvPr>
              <p:cNvPicPr/>
              <p:nvPr/>
            </p:nvPicPr>
            <p:blipFill>
              <a:blip r:embed="rId5"/>
              <a:stretch>
                <a:fillRect/>
              </a:stretch>
            </p:blipFill>
            <p:spPr>
              <a:xfrm>
                <a:off x="10534717" y="5481052"/>
                <a:ext cx="23760" cy="41760"/>
              </a:xfrm>
              <a:prstGeom prst="rect">
                <a:avLst/>
              </a:prstGeom>
            </p:spPr>
          </p:pic>
        </mc:Fallback>
      </mc:AlternateContent>
    </p:spTree>
    <p:extLst>
      <p:ext uri="{BB962C8B-B14F-4D97-AF65-F5344CB8AC3E}">
        <p14:creationId xmlns:p14="http://schemas.microsoft.com/office/powerpoint/2010/main" val="3786265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Understanding AI</a:t>
            </a:r>
          </a:p>
        </p:txBody>
      </p:sp>
      <p:pic>
        <p:nvPicPr>
          <p:cNvPr id="3" name="Picture 2">
            <a:extLst>
              <a:ext uri="{FF2B5EF4-FFF2-40B4-BE49-F238E27FC236}">
                <a16:creationId xmlns:a16="http://schemas.microsoft.com/office/drawing/2014/main" id="{044E725C-5F3D-4073-B8D9-E6C2247F5C51}"/>
              </a:ext>
            </a:extLst>
          </p:cNvPr>
          <p:cNvPicPr>
            <a:picLocks noChangeAspect="1"/>
          </p:cNvPicPr>
          <p:nvPr/>
        </p:nvPicPr>
        <p:blipFill>
          <a:blip r:embed="rId2"/>
          <a:stretch>
            <a:fillRect/>
          </a:stretch>
        </p:blipFill>
        <p:spPr>
          <a:xfrm>
            <a:off x="0" y="2053883"/>
            <a:ext cx="9144000" cy="4804117"/>
          </a:xfrm>
          <a:prstGeom prst="rect">
            <a:avLst/>
          </a:prstGeom>
        </p:spPr>
      </p:pic>
    </p:spTree>
    <p:extLst>
      <p:ext uri="{BB962C8B-B14F-4D97-AF65-F5344CB8AC3E}">
        <p14:creationId xmlns:p14="http://schemas.microsoft.com/office/powerpoint/2010/main" val="17466572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SEARCH STRATEGY</a:t>
            </a:r>
          </a:p>
        </p:txBody>
      </p:sp>
      <p:sp>
        <p:nvSpPr>
          <p:cNvPr id="3" name="Rectangle 2">
            <a:extLst>
              <a:ext uri="{FF2B5EF4-FFF2-40B4-BE49-F238E27FC236}">
                <a16:creationId xmlns:a16="http://schemas.microsoft.com/office/drawing/2014/main" id="{8812FB68-5BA6-4196-B293-CC309E9E83D4}"/>
              </a:ext>
            </a:extLst>
          </p:cNvPr>
          <p:cNvSpPr/>
          <p:nvPr/>
        </p:nvSpPr>
        <p:spPr>
          <a:xfrm>
            <a:off x="203982" y="1928503"/>
            <a:ext cx="8940018" cy="1200329"/>
          </a:xfrm>
          <a:prstGeom prst="rect">
            <a:avLst/>
          </a:prstGeom>
        </p:spPr>
        <p:txBody>
          <a:bodyPr wrap="square">
            <a:spAutoFit/>
          </a:bodyPr>
          <a:lstStyle/>
          <a:p>
            <a:pPr algn="just"/>
            <a:r>
              <a:rPr lang="en-US" sz="2400" b="1" dirty="0"/>
              <a:t>the essence of search</a:t>
            </a:r>
            <a:r>
              <a:rPr lang="en-US" sz="2400" dirty="0"/>
              <a:t>—following up one option now and putting the others aside for later, in case the first choice does not lead to a solution.</a:t>
            </a:r>
          </a:p>
        </p:txBody>
      </p:sp>
      <p:sp>
        <p:nvSpPr>
          <p:cNvPr id="4" name="Rectangle 3">
            <a:extLst>
              <a:ext uri="{FF2B5EF4-FFF2-40B4-BE49-F238E27FC236}">
                <a16:creationId xmlns:a16="http://schemas.microsoft.com/office/drawing/2014/main" id="{187E53E1-CD84-4E9D-B029-A6128B790A6D}"/>
              </a:ext>
            </a:extLst>
          </p:cNvPr>
          <p:cNvSpPr/>
          <p:nvPr/>
        </p:nvSpPr>
        <p:spPr>
          <a:xfrm>
            <a:off x="203982" y="3177601"/>
            <a:ext cx="8940018" cy="830997"/>
          </a:xfrm>
          <a:prstGeom prst="rect">
            <a:avLst/>
          </a:prstGeom>
        </p:spPr>
        <p:txBody>
          <a:bodyPr wrap="square">
            <a:spAutoFit/>
          </a:bodyPr>
          <a:lstStyle/>
          <a:p>
            <a:pPr algn="just"/>
            <a:r>
              <a:rPr lang="en-US" sz="2400" dirty="0"/>
              <a:t>The set of all leaf nodes available for expansion at any given point is called the </a:t>
            </a:r>
            <a:r>
              <a:rPr lang="en-US" sz="2400" b="1" dirty="0"/>
              <a:t>frontier</a:t>
            </a:r>
            <a:r>
              <a:rPr lang="en-US" sz="2400" dirty="0"/>
              <a:t>.</a:t>
            </a:r>
          </a:p>
        </p:txBody>
      </p:sp>
      <p:sp>
        <p:nvSpPr>
          <p:cNvPr id="5" name="Rectangle 4">
            <a:extLst>
              <a:ext uri="{FF2B5EF4-FFF2-40B4-BE49-F238E27FC236}">
                <a16:creationId xmlns:a16="http://schemas.microsoft.com/office/drawing/2014/main" id="{983DA7DB-9F51-41A2-956F-BBACC7EE4763}"/>
              </a:ext>
            </a:extLst>
          </p:cNvPr>
          <p:cNvSpPr/>
          <p:nvPr/>
        </p:nvSpPr>
        <p:spPr>
          <a:xfrm>
            <a:off x="203982" y="4050283"/>
            <a:ext cx="8940018" cy="830997"/>
          </a:xfrm>
          <a:prstGeom prst="rect">
            <a:avLst/>
          </a:prstGeom>
        </p:spPr>
        <p:txBody>
          <a:bodyPr wrap="square">
            <a:spAutoFit/>
          </a:bodyPr>
          <a:lstStyle/>
          <a:p>
            <a:pPr algn="just"/>
            <a:r>
              <a:rPr lang="en-US" sz="2400" dirty="0"/>
              <a:t>The process of expanding nodes on the frontier continues until either a solution is found or there are no more states to expand.</a:t>
            </a:r>
          </a:p>
        </p:txBody>
      </p:sp>
      <p:sp>
        <p:nvSpPr>
          <p:cNvPr id="6" name="Rectangle 5">
            <a:extLst>
              <a:ext uri="{FF2B5EF4-FFF2-40B4-BE49-F238E27FC236}">
                <a16:creationId xmlns:a16="http://schemas.microsoft.com/office/drawing/2014/main" id="{645AE69A-D52C-4070-BDF1-6873D78036FE}"/>
              </a:ext>
            </a:extLst>
          </p:cNvPr>
          <p:cNvSpPr/>
          <p:nvPr/>
        </p:nvSpPr>
        <p:spPr>
          <a:xfrm>
            <a:off x="203983" y="4978283"/>
            <a:ext cx="8940017" cy="1261884"/>
          </a:xfrm>
          <a:prstGeom prst="rect">
            <a:avLst/>
          </a:prstGeom>
        </p:spPr>
        <p:txBody>
          <a:bodyPr wrap="square">
            <a:spAutoFit/>
          </a:bodyPr>
          <a:lstStyle/>
          <a:p>
            <a:pPr algn="just"/>
            <a:r>
              <a:rPr lang="en-US" sz="2400" dirty="0"/>
              <a:t>Search algorithms all share this basic structure; </a:t>
            </a:r>
          </a:p>
          <a:p>
            <a:pPr algn="just"/>
            <a:r>
              <a:rPr lang="en-US" sz="2400" dirty="0"/>
              <a:t>they vary primarily according to how they choose which state to expand next    —</a:t>
            </a:r>
            <a:r>
              <a:rPr lang="en-US" sz="2800" dirty="0"/>
              <a:t>the so-called </a:t>
            </a:r>
            <a:r>
              <a:rPr lang="en-US" sz="2800" b="1" dirty="0"/>
              <a:t>search strategy</a:t>
            </a:r>
            <a:r>
              <a:rPr lang="en-US" sz="2800" dirty="0"/>
              <a:t>.</a:t>
            </a:r>
            <a:endParaRPr lang="en-US" sz="2400" dirty="0"/>
          </a:p>
        </p:txBody>
      </p:sp>
    </p:spTree>
    <p:extLst>
      <p:ext uri="{BB962C8B-B14F-4D97-AF65-F5344CB8AC3E}">
        <p14:creationId xmlns:p14="http://schemas.microsoft.com/office/powerpoint/2010/main" val="39029001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529" y="449005"/>
            <a:ext cx="7808976" cy="1088136"/>
          </a:xfrm>
        </p:spPr>
        <p:txBody>
          <a:bodyPr/>
          <a:lstStyle/>
          <a:p>
            <a:r>
              <a:rPr lang="en-US" dirty="0"/>
              <a:t>TREE SEARCH / GRAPH SEARCH</a:t>
            </a:r>
          </a:p>
        </p:txBody>
      </p:sp>
      <p:pic>
        <p:nvPicPr>
          <p:cNvPr id="3" name="Picture 2">
            <a:extLst>
              <a:ext uri="{FF2B5EF4-FFF2-40B4-BE49-F238E27FC236}">
                <a16:creationId xmlns:a16="http://schemas.microsoft.com/office/drawing/2014/main" id="{4825EBFC-08D0-494D-96D6-7EE396077F2C}"/>
              </a:ext>
            </a:extLst>
          </p:cNvPr>
          <p:cNvPicPr>
            <a:picLocks noChangeAspect="1"/>
          </p:cNvPicPr>
          <p:nvPr/>
        </p:nvPicPr>
        <p:blipFill>
          <a:blip r:embed="rId2"/>
          <a:stretch>
            <a:fillRect/>
          </a:stretch>
        </p:blipFill>
        <p:spPr>
          <a:xfrm>
            <a:off x="0" y="1983545"/>
            <a:ext cx="9144000" cy="4874455"/>
          </a:xfrm>
          <a:prstGeom prst="rect">
            <a:avLst/>
          </a:prstGeom>
        </p:spPr>
      </p:pic>
    </p:spTree>
    <p:extLst>
      <p:ext uri="{BB962C8B-B14F-4D97-AF65-F5344CB8AC3E}">
        <p14:creationId xmlns:p14="http://schemas.microsoft.com/office/powerpoint/2010/main" val="4093383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E741F-F25F-40FA-913C-9D6407701AB6}"/>
              </a:ext>
            </a:extLst>
          </p:cNvPr>
          <p:cNvPicPr>
            <a:picLocks noChangeAspect="1"/>
          </p:cNvPicPr>
          <p:nvPr/>
        </p:nvPicPr>
        <p:blipFill>
          <a:blip r:embed="rId2"/>
          <a:stretch>
            <a:fillRect/>
          </a:stretch>
        </p:blipFill>
        <p:spPr>
          <a:xfrm>
            <a:off x="0" y="3854548"/>
            <a:ext cx="9144000" cy="3003451"/>
          </a:xfrm>
          <a:prstGeom prst="rect">
            <a:avLst/>
          </a:prstGeom>
        </p:spPr>
      </p:pic>
      <p:sp>
        <p:nvSpPr>
          <p:cNvPr id="2" name="Title 1"/>
          <p:cNvSpPr>
            <a:spLocks noGrp="1"/>
          </p:cNvSpPr>
          <p:nvPr>
            <p:ph type="ctrTitle"/>
          </p:nvPr>
        </p:nvSpPr>
        <p:spPr>
          <a:xfrm>
            <a:off x="421341" y="716292"/>
            <a:ext cx="7808976" cy="1088136"/>
          </a:xfrm>
        </p:spPr>
        <p:txBody>
          <a:bodyPr>
            <a:normAutofit fontScale="90000"/>
          </a:bodyPr>
          <a:lstStyle/>
          <a:p>
            <a:r>
              <a:rPr lang="en-US" b="1" dirty="0"/>
              <a:t>INFRASTRUCTURE </a:t>
            </a:r>
            <a:br>
              <a:rPr lang="en-US" b="1" dirty="0"/>
            </a:br>
            <a:r>
              <a:rPr lang="en-US" b="1" dirty="0"/>
              <a:t>FOR SEARCH ALGORITHMS</a:t>
            </a:r>
            <a:endParaRPr lang="en-US" dirty="0"/>
          </a:p>
        </p:txBody>
      </p:sp>
      <p:pic>
        <p:nvPicPr>
          <p:cNvPr id="3" name="Picture 2">
            <a:extLst>
              <a:ext uri="{FF2B5EF4-FFF2-40B4-BE49-F238E27FC236}">
                <a16:creationId xmlns:a16="http://schemas.microsoft.com/office/drawing/2014/main" id="{4B7E99B6-BA8A-4D2C-9438-8852B224AFD2}"/>
              </a:ext>
            </a:extLst>
          </p:cNvPr>
          <p:cNvPicPr>
            <a:picLocks noChangeAspect="1"/>
          </p:cNvPicPr>
          <p:nvPr/>
        </p:nvPicPr>
        <p:blipFill>
          <a:blip r:embed="rId3"/>
          <a:stretch>
            <a:fillRect/>
          </a:stretch>
        </p:blipFill>
        <p:spPr>
          <a:xfrm>
            <a:off x="0" y="2066632"/>
            <a:ext cx="9144000" cy="1942660"/>
          </a:xfrm>
          <a:prstGeom prst="rect">
            <a:avLst/>
          </a:prstGeom>
        </p:spPr>
      </p:pic>
    </p:spTree>
    <p:extLst>
      <p:ext uri="{BB962C8B-B14F-4D97-AF65-F5344CB8AC3E}">
        <p14:creationId xmlns:p14="http://schemas.microsoft.com/office/powerpoint/2010/main" val="2816497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FRONTIER [FRINGE]</a:t>
            </a:r>
          </a:p>
        </p:txBody>
      </p:sp>
      <p:sp>
        <p:nvSpPr>
          <p:cNvPr id="3" name="Rectangle 2">
            <a:extLst>
              <a:ext uri="{FF2B5EF4-FFF2-40B4-BE49-F238E27FC236}">
                <a16:creationId xmlns:a16="http://schemas.microsoft.com/office/drawing/2014/main" id="{C877941D-681E-4696-90D8-90E384FA898B}"/>
              </a:ext>
            </a:extLst>
          </p:cNvPr>
          <p:cNvSpPr/>
          <p:nvPr/>
        </p:nvSpPr>
        <p:spPr>
          <a:xfrm>
            <a:off x="232116" y="1948100"/>
            <a:ext cx="8616462" cy="1015663"/>
          </a:xfrm>
          <a:prstGeom prst="rect">
            <a:avLst/>
          </a:prstGeom>
        </p:spPr>
        <p:txBody>
          <a:bodyPr wrap="square">
            <a:spAutoFit/>
          </a:bodyPr>
          <a:lstStyle/>
          <a:p>
            <a:pPr algn="just"/>
            <a:r>
              <a:rPr lang="en-US" sz="2000" dirty="0"/>
              <a:t>The frontier needs to be stored in such a way that the search algorithm can easily choose the next node to expand</a:t>
            </a:r>
            <a:r>
              <a:rPr lang="en-US" sz="900" dirty="0"/>
              <a:t> </a:t>
            </a:r>
            <a:r>
              <a:rPr lang="en-US" sz="2000" dirty="0"/>
              <a:t>according to its preferred strategy. The appropriate data structure for this is a </a:t>
            </a:r>
            <a:r>
              <a:rPr lang="en-US" sz="2000" b="1" dirty="0"/>
              <a:t>queue</a:t>
            </a:r>
            <a:r>
              <a:rPr lang="en-US" sz="2000" dirty="0"/>
              <a:t>. </a:t>
            </a:r>
          </a:p>
        </p:txBody>
      </p:sp>
      <p:sp>
        <p:nvSpPr>
          <p:cNvPr id="4" name="Rectangle 3">
            <a:extLst>
              <a:ext uri="{FF2B5EF4-FFF2-40B4-BE49-F238E27FC236}">
                <a16:creationId xmlns:a16="http://schemas.microsoft.com/office/drawing/2014/main" id="{02565ABC-8DA7-405B-86B0-D20C914F8B87}"/>
              </a:ext>
            </a:extLst>
          </p:cNvPr>
          <p:cNvSpPr/>
          <p:nvPr/>
        </p:nvSpPr>
        <p:spPr>
          <a:xfrm>
            <a:off x="232116" y="4405159"/>
            <a:ext cx="8813410" cy="2246769"/>
          </a:xfrm>
          <a:prstGeom prst="rect">
            <a:avLst/>
          </a:prstGeom>
        </p:spPr>
        <p:txBody>
          <a:bodyPr wrap="square">
            <a:spAutoFit/>
          </a:bodyPr>
          <a:lstStyle/>
          <a:p>
            <a:pPr algn="just"/>
            <a:r>
              <a:rPr lang="en-US" sz="2000" dirty="0"/>
              <a:t>Queues are characterized by the </a:t>
            </a:r>
            <a:r>
              <a:rPr lang="en-US" sz="2000" i="1" dirty="0"/>
              <a:t>order </a:t>
            </a:r>
            <a:r>
              <a:rPr lang="en-US" sz="2000" dirty="0"/>
              <a:t>in which they store the inserted nodes. Three common variants are - </a:t>
            </a:r>
          </a:p>
          <a:p>
            <a:pPr marL="457200" indent="-457200" algn="just">
              <a:buFont typeface="+mj-lt"/>
              <a:buAutoNum type="arabicPeriod"/>
            </a:pPr>
            <a:r>
              <a:rPr lang="en-US" sz="2000" dirty="0"/>
              <a:t>the first-in, first-out </a:t>
            </a:r>
            <a:r>
              <a:rPr lang="en-US" sz="900" dirty="0"/>
              <a:t>F</a:t>
            </a:r>
            <a:r>
              <a:rPr lang="en-US" sz="2000" dirty="0"/>
              <a:t>or </a:t>
            </a:r>
            <a:r>
              <a:rPr lang="en-US" sz="2000" b="1" dirty="0"/>
              <a:t>FIFO queue</a:t>
            </a:r>
            <a:r>
              <a:rPr lang="en-US" sz="2000" dirty="0"/>
              <a:t>, which pops the </a:t>
            </a:r>
            <a:r>
              <a:rPr lang="en-US" sz="2000" i="1" dirty="0"/>
              <a:t>oldest </a:t>
            </a:r>
            <a:r>
              <a:rPr lang="en-US" sz="2000" dirty="0"/>
              <a:t>element of the queue; </a:t>
            </a:r>
          </a:p>
          <a:p>
            <a:pPr marL="457200" indent="-457200" algn="just">
              <a:buFont typeface="+mj-lt"/>
              <a:buAutoNum type="arabicPeriod"/>
            </a:pPr>
            <a:r>
              <a:rPr lang="en-US" sz="2000" dirty="0"/>
              <a:t>the last-in, first-out or </a:t>
            </a:r>
            <a:r>
              <a:rPr lang="en-US" sz="2000" b="1" dirty="0"/>
              <a:t>LIFO queue </a:t>
            </a:r>
            <a:r>
              <a:rPr lang="en-US" sz="2000" dirty="0"/>
              <a:t>(also known as a </a:t>
            </a:r>
            <a:r>
              <a:rPr lang="en-US" sz="2000" b="1" dirty="0"/>
              <a:t>stack</a:t>
            </a:r>
            <a:r>
              <a:rPr lang="en-US" sz="2000" dirty="0"/>
              <a:t>), which pops the </a:t>
            </a:r>
            <a:r>
              <a:rPr lang="en-US" sz="2000" i="1" dirty="0"/>
              <a:t>newest </a:t>
            </a:r>
            <a:r>
              <a:rPr lang="en-US" sz="2000" dirty="0"/>
              <a:t>element of the queue; and </a:t>
            </a:r>
          </a:p>
          <a:p>
            <a:pPr marL="457200" indent="-457200" algn="just">
              <a:buFont typeface="+mj-lt"/>
              <a:buAutoNum type="arabicPeriod"/>
            </a:pPr>
            <a:r>
              <a:rPr lang="en-US" sz="2000" dirty="0"/>
              <a:t>the </a:t>
            </a:r>
            <a:r>
              <a:rPr lang="en-US" sz="2000" b="1" dirty="0"/>
              <a:t>priority queue</a:t>
            </a:r>
            <a:r>
              <a:rPr lang="en-US" sz="2000" dirty="0"/>
              <a:t>,</a:t>
            </a:r>
          </a:p>
        </p:txBody>
      </p:sp>
      <p:sp>
        <p:nvSpPr>
          <p:cNvPr id="5" name="Rectangle 4">
            <a:extLst>
              <a:ext uri="{FF2B5EF4-FFF2-40B4-BE49-F238E27FC236}">
                <a16:creationId xmlns:a16="http://schemas.microsoft.com/office/drawing/2014/main" id="{5BD1700C-6554-40A8-91D5-404B98567474}"/>
              </a:ext>
            </a:extLst>
          </p:cNvPr>
          <p:cNvSpPr/>
          <p:nvPr/>
        </p:nvSpPr>
        <p:spPr>
          <a:xfrm>
            <a:off x="232116" y="2962983"/>
            <a:ext cx="8813410" cy="1323439"/>
          </a:xfrm>
          <a:prstGeom prst="rect">
            <a:avLst/>
          </a:prstGeom>
        </p:spPr>
        <p:txBody>
          <a:bodyPr wrap="square">
            <a:spAutoFit/>
          </a:bodyPr>
          <a:lstStyle/>
          <a:p>
            <a:r>
              <a:rPr lang="en-US" sz="2000" dirty="0"/>
              <a:t>The operations on a queue are as follows:</a:t>
            </a:r>
          </a:p>
          <a:p>
            <a:r>
              <a:rPr lang="en-US" sz="2000" dirty="0"/>
              <a:t>• </a:t>
            </a:r>
            <a:r>
              <a:rPr lang="en-US" sz="2000" b="1" dirty="0"/>
              <a:t>E</a:t>
            </a:r>
            <a:r>
              <a:rPr lang="en-US" sz="1200" b="1" dirty="0"/>
              <a:t>MPTY</a:t>
            </a:r>
            <a:r>
              <a:rPr lang="en-US" sz="2000" b="1" dirty="0"/>
              <a:t>?(queue) </a:t>
            </a:r>
            <a:r>
              <a:rPr lang="en-US" sz="2000" dirty="0"/>
              <a:t>returns true only if there are no more elements in the queue.</a:t>
            </a:r>
          </a:p>
          <a:p>
            <a:r>
              <a:rPr lang="en-US" sz="2000" dirty="0"/>
              <a:t>• </a:t>
            </a:r>
            <a:r>
              <a:rPr lang="en-US" sz="2000" b="1" dirty="0"/>
              <a:t>P</a:t>
            </a:r>
            <a:r>
              <a:rPr lang="en-US" sz="1200" b="1" dirty="0"/>
              <a:t>OP</a:t>
            </a:r>
            <a:r>
              <a:rPr lang="en-US" sz="2000" b="1" dirty="0"/>
              <a:t>(queue) </a:t>
            </a:r>
            <a:r>
              <a:rPr lang="en-US" sz="2000" dirty="0"/>
              <a:t>removes the first element of the queue and returns it.</a:t>
            </a:r>
          </a:p>
          <a:p>
            <a:r>
              <a:rPr lang="en-US" sz="2000" dirty="0"/>
              <a:t>• </a:t>
            </a:r>
            <a:r>
              <a:rPr lang="en-US" sz="2000" b="1" dirty="0"/>
              <a:t>I</a:t>
            </a:r>
            <a:r>
              <a:rPr lang="en-US" sz="1200" b="1" dirty="0"/>
              <a:t>NSERT</a:t>
            </a:r>
            <a:r>
              <a:rPr lang="en-US" sz="2000" b="1" dirty="0"/>
              <a:t>(element, queue) </a:t>
            </a:r>
            <a:r>
              <a:rPr lang="en-US" sz="2000" dirty="0"/>
              <a:t>inserts an element and returns the resulting queue.</a:t>
            </a:r>
          </a:p>
        </p:txBody>
      </p:sp>
    </p:spTree>
    <p:extLst>
      <p:ext uri="{BB962C8B-B14F-4D97-AF65-F5344CB8AC3E}">
        <p14:creationId xmlns:p14="http://schemas.microsoft.com/office/powerpoint/2010/main" val="1453671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732" y="660020"/>
            <a:ext cx="7808976" cy="1088136"/>
          </a:xfrm>
        </p:spPr>
        <p:txBody>
          <a:bodyPr>
            <a:normAutofit fontScale="90000"/>
          </a:bodyPr>
          <a:lstStyle/>
          <a:p>
            <a:r>
              <a:rPr lang="en-US" b="1" dirty="0"/>
              <a:t>MEASURING PROBLEM-SOLVING PERFORMANCE</a:t>
            </a:r>
            <a:endParaRPr lang="en-US" dirty="0"/>
          </a:p>
        </p:txBody>
      </p:sp>
      <p:pic>
        <p:nvPicPr>
          <p:cNvPr id="3" name="Picture 2">
            <a:extLst>
              <a:ext uri="{FF2B5EF4-FFF2-40B4-BE49-F238E27FC236}">
                <a16:creationId xmlns:a16="http://schemas.microsoft.com/office/drawing/2014/main" id="{3B010A18-B508-44B7-917C-82F7160C89C8}"/>
              </a:ext>
            </a:extLst>
          </p:cNvPr>
          <p:cNvPicPr>
            <a:picLocks noChangeAspect="1"/>
          </p:cNvPicPr>
          <p:nvPr/>
        </p:nvPicPr>
        <p:blipFill>
          <a:blip r:embed="rId2"/>
          <a:stretch>
            <a:fillRect/>
          </a:stretch>
        </p:blipFill>
        <p:spPr>
          <a:xfrm>
            <a:off x="6886" y="2906370"/>
            <a:ext cx="9038640" cy="1932916"/>
          </a:xfrm>
          <a:prstGeom prst="rect">
            <a:avLst/>
          </a:prstGeom>
        </p:spPr>
      </p:pic>
    </p:spTree>
    <p:extLst>
      <p:ext uri="{BB962C8B-B14F-4D97-AF65-F5344CB8AC3E}">
        <p14:creationId xmlns:p14="http://schemas.microsoft.com/office/powerpoint/2010/main" val="3143737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SEARCH ALGORITHMS</a:t>
            </a:r>
          </a:p>
        </p:txBody>
      </p:sp>
      <p:pic>
        <p:nvPicPr>
          <p:cNvPr id="3" name="Picture 2">
            <a:extLst>
              <a:ext uri="{FF2B5EF4-FFF2-40B4-BE49-F238E27FC236}">
                <a16:creationId xmlns:a16="http://schemas.microsoft.com/office/drawing/2014/main" id="{93582668-194F-43F3-84F6-58AABAD07F2C}"/>
              </a:ext>
            </a:extLst>
          </p:cNvPr>
          <p:cNvPicPr>
            <a:picLocks noChangeAspect="1" noChangeArrowheads="1"/>
          </p:cNvPicPr>
          <p:nvPr/>
        </p:nvPicPr>
        <p:blipFill>
          <a:blip r:embed="rId2" cstate="print"/>
          <a:srcRect/>
          <a:stretch>
            <a:fillRect/>
          </a:stretch>
        </p:blipFill>
        <p:spPr bwMode="auto">
          <a:xfrm>
            <a:off x="0" y="2011680"/>
            <a:ext cx="9144000" cy="4846320"/>
          </a:xfrm>
          <a:prstGeom prst="rect">
            <a:avLst/>
          </a:prstGeom>
          <a:noFill/>
          <a:ln w="9525">
            <a:noFill/>
            <a:miter lim="800000"/>
            <a:headEnd/>
            <a:tailEnd/>
          </a:ln>
        </p:spPr>
      </p:pic>
    </p:spTree>
    <p:extLst>
      <p:ext uri="{BB962C8B-B14F-4D97-AF65-F5344CB8AC3E}">
        <p14:creationId xmlns:p14="http://schemas.microsoft.com/office/powerpoint/2010/main" val="1815913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4394" y="660021"/>
            <a:ext cx="7808976" cy="1088136"/>
          </a:xfrm>
        </p:spPr>
        <p:txBody>
          <a:bodyPr>
            <a:normAutofit fontScale="90000"/>
          </a:bodyPr>
          <a:lstStyle/>
          <a:p>
            <a:r>
              <a:rPr lang="en-US" dirty="0"/>
              <a:t>UNINFORMED </a:t>
            </a:r>
            <a:br>
              <a:rPr lang="en-US" dirty="0"/>
            </a:br>
            <a:r>
              <a:rPr lang="en-US" dirty="0"/>
              <a:t>SEARCH STRATEGIES</a:t>
            </a:r>
          </a:p>
        </p:txBody>
      </p:sp>
      <p:pic>
        <p:nvPicPr>
          <p:cNvPr id="3" name="Picture 2">
            <a:extLst>
              <a:ext uri="{FF2B5EF4-FFF2-40B4-BE49-F238E27FC236}">
                <a16:creationId xmlns:a16="http://schemas.microsoft.com/office/drawing/2014/main" id="{8B305428-270C-4EB3-BBAE-F1D490B65A47}"/>
              </a:ext>
            </a:extLst>
          </p:cNvPr>
          <p:cNvPicPr>
            <a:picLocks noChangeAspect="1"/>
          </p:cNvPicPr>
          <p:nvPr/>
        </p:nvPicPr>
        <p:blipFill>
          <a:blip r:embed="rId2"/>
          <a:stretch>
            <a:fillRect/>
          </a:stretch>
        </p:blipFill>
        <p:spPr>
          <a:xfrm>
            <a:off x="98473" y="2110154"/>
            <a:ext cx="8806375" cy="4636465"/>
          </a:xfrm>
          <a:prstGeom prst="rect">
            <a:avLst/>
          </a:prstGeom>
        </p:spPr>
      </p:pic>
    </p:spTree>
    <p:extLst>
      <p:ext uri="{BB962C8B-B14F-4D97-AF65-F5344CB8AC3E}">
        <p14:creationId xmlns:p14="http://schemas.microsoft.com/office/powerpoint/2010/main" val="3660566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BREADTH-FIRST SEARCH</a:t>
            </a:r>
            <a:endParaRPr lang="en-US" dirty="0"/>
          </a:p>
        </p:txBody>
      </p:sp>
      <p:sp>
        <p:nvSpPr>
          <p:cNvPr id="3" name="Rectangle 2">
            <a:extLst>
              <a:ext uri="{FF2B5EF4-FFF2-40B4-BE49-F238E27FC236}">
                <a16:creationId xmlns:a16="http://schemas.microsoft.com/office/drawing/2014/main" id="{94CC4B92-73B8-447F-8786-0D180FD52F10}"/>
              </a:ext>
            </a:extLst>
          </p:cNvPr>
          <p:cNvSpPr/>
          <p:nvPr/>
        </p:nvSpPr>
        <p:spPr>
          <a:xfrm>
            <a:off x="274319" y="2023871"/>
            <a:ext cx="8729003" cy="646331"/>
          </a:xfrm>
          <a:prstGeom prst="rect">
            <a:avLst/>
          </a:prstGeom>
        </p:spPr>
        <p:txBody>
          <a:bodyPr wrap="square">
            <a:spAutoFit/>
          </a:bodyPr>
          <a:lstStyle/>
          <a:p>
            <a:pPr marL="285750" indent="-285750" algn="just">
              <a:buFont typeface="Arial" panose="020B0604020202020204" pitchFamily="34" charset="0"/>
              <a:buChar char="•"/>
            </a:pPr>
            <a:r>
              <a:rPr lang="en-US" b="1" dirty="0"/>
              <a:t>Breadth-first search </a:t>
            </a:r>
            <a:r>
              <a:rPr lang="en-US" dirty="0"/>
              <a:t>is a simple strategy in which the root node is expanded first, then all the successors of the root node are expanded next, then </a:t>
            </a:r>
            <a:r>
              <a:rPr lang="en-US" i="1" dirty="0"/>
              <a:t>their </a:t>
            </a:r>
            <a:r>
              <a:rPr lang="en-US" dirty="0"/>
              <a:t>successors, and so on.</a:t>
            </a:r>
          </a:p>
        </p:txBody>
      </p:sp>
      <p:sp>
        <p:nvSpPr>
          <p:cNvPr id="4" name="Rectangle 3">
            <a:extLst>
              <a:ext uri="{FF2B5EF4-FFF2-40B4-BE49-F238E27FC236}">
                <a16:creationId xmlns:a16="http://schemas.microsoft.com/office/drawing/2014/main" id="{C180BB10-4166-4D4B-BB77-92436B27F3F2}"/>
              </a:ext>
            </a:extLst>
          </p:cNvPr>
          <p:cNvSpPr/>
          <p:nvPr/>
        </p:nvSpPr>
        <p:spPr>
          <a:xfrm>
            <a:off x="274318" y="2685500"/>
            <a:ext cx="8729003" cy="646331"/>
          </a:xfrm>
          <a:prstGeom prst="rect">
            <a:avLst/>
          </a:prstGeom>
        </p:spPr>
        <p:txBody>
          <a:bodyPr wrap="square">
            <a:spAutoFit/>
          </a:bodyPr>
          <a:lstStyle/>
          <a:p>
            <a:pPr marL="285750" indent="-285750" algn="just">
              <a:buFont typeface="Arial" panose="020B0604020202020204" pitchFamily="34" charset="0"/>
              <a:buChar char="•"/>
            </a:pPr>
            <a:r>
              <a:rPr lang="en-US" dirty="0"/>
              <a:t>In general, all the nodes are expanded at a given depth in the search tree before any nodes at the next level are expanded.</a:t>
            </a:r>
          </a:p>
        </p:txBody>
      </p:sp>
      <p:sp>
        <p:nvSpPr>
          <p:cNvPr id="5" name="Rectangle 4">
            <a:extLst>
              <a:ext uri="{FF2B5EF4-FFF2-40B4-BE49-F238E27FC236}">
                <a16:creationId xmlns:a16="http://schemas.microsoft.com/office/drawing/2014/main" id="{24D02EE0-AC89-4645-B1C7-5B4068E2ACE9}"/>
              </a:ext>
            </a:extLst>
          </p:cNvPr>
          <p:cNvSpPr/>
          <p:nvPr/>
        </p:nvSpPr>
        <p:spPr>
          <a:xfrm>
            <a:off x="274319" y="3304925"/>
            <a:ext cx="8729002" cy="646331"/>
          </a:xfrm>
          <a:prstGeom prst="rect">
            <a:avLst/>
          </a:prstGeom>
        </p:spPr>
        <p:txBody>
          <a:bodyPr wrap="square">
            <a:spAutoFit/>
          </a:bodyPr>
          <a:lstStyle/>
          <a:p>
            <a:pPr marL="285750" indent="-285750" algn="just">
              <a:buFont typeface="Arial" panose="020B0604020202020204" pitchFamily="34" charset="0"/>
              <a:buChar char="•"/>
            </a:pPr>
            <a:r>
              <a:rPr lang="en-US" dirty="0"/>
              <a:t>Breadth-first search is an instance of the general graph-search algorithm (Figure 3.7) in which the </a:t>
            </a:r>
            <a:r>
              <a:rPr lang="en-US" i="1" dirty="0"/>
              <a:t>shallowest </a:t>
            </a:r>
            <a:r>
              <a:rPr lang="en-US" dirty="0"/>
              <a:t>unexpanded node is chosen for expansion.</a:t>
            </a:r>
          </a:p>
        </p:txBody>
      </p:sp>
      <p:sp>
        <p:nvSpPr>
          <p:cNvPr id="6" name="Rectangle 5">
            <a:extLst>
              <a:ext uri="{FF2B5EF4-FFF2-40B4-BE49-F238E27FC236}">
                <a16:creationId xmlns:a16="http://schemas.microsoft.com/office/drawing/2014/main" id="{57FC017E-F1DF-4094-931C-9C049885ADF7}"/>
              </a:ext>
            </a:extLst>
          </p:cNvPr>
          <p:cNvSpPr/>
          <p:nvPr/>
        </p:nvSpPr>
        <p:spPr>
          <a:xfrm>
            <a:off x="274318" y="3951256"/>
            <a:ext cx="8729003" cy="369332"/>
          </a:xfrm>
          <a:prstGeom prst="rect">
            <a:avLst/>
          </a:prstGeom>
        </p:spPr>
        <p:txBody>
          <a:bodyPr wrap="square">
            <a:spAutoFit/>
          </a:bodyPr>
          <a:lstStyle/>
          <a:p>
            <a:pPr marL="285750" indent="-285750" algn="just">
              <a:buFont typeface="Arial" panose="020B0604020202020204" pitchFamily="34" charset="0"/>
              <a:buChar char="•"/>
            </a:pPr>
            <a:r>
              <a:rPr lang="en-US" dirty="0"/>
              <a:t>This is achieved very simply by using a FIFO queue for the frontier.</a:t>
            </a:r>
          </a:p>
        </p:txBody>
      </p:sp>
      <p:sp>
        <p:nvSpPr>
          <p:cNvPr id="7" name="Rectangle 6">
            <a:extLst>
              <a:ext uri="{FF2B5EF4-FFF2-40B4-BE49-F238E27FC236}">
                <a16:creationId xmlns:a16="http://schemas.microsoft.com/office/drawing/2014/main" id="{91146B29-1B1C-4DDE-A2B0-6325DCF2AA04}"/>
              </a:ext>
            </a:extLst>
          </p:cNvPr>
          <p:cNvSpPr/>
          <p:nvPr/>
        </p:nvSpPr>
        <p:spPr>
          <a:xfrm>
            <a:off x="274318" y="4320588"/>
            <a:ext cx="8729003" cy="646331"/>
          </a:xfrm>
          <a:prstGeom prst="rect">
            <a:avLst/>
          </a:prstGeom>
        </p:spPr>
        <p:txBody>
          <a:bodyPr wrap="square">
            <a:spAutoFit/>
          </a:bodyPr>
          <a:lstStyle/>
          <a:p>
            <a:pPr marL="285750" indent="-285750" algn="just">
              <a:buFont typeface="Arial" panose="020B0604020202020204" pitchFamily="34" charset="0"/>
              <a:buChar char="•"/>
            </a:pPr>
            <a:r>
              <a:rPr lang="en-US" dirty="0"/>
              <a:t>Thus, new nodes (which are always deeper than their parents) go to the back of the queue, and old nodes, which are shallower than the new nodes, get expanded first.</a:t>
            </a:r>
          </a:p>
        </p:txBody>
      </p:sp>
      <p:sp>
        <p:nvSpPr>
          <p:cNvPr id="8" name="Rectangle 7">
            <a:extLst>
              <a:ext uri="{FF2B5EF4-FFF2-40B4-BE49-F238E27FC236}">
                <a16:creationId xmlns:a16="http://schemas.microsoft.com/office/drawing/2014/main" id="{DE22C5BC-9882-43B2-87A6-79B554C98CF8}"/>
              </a:ext>
            </a:extLst>
          </p:cNvPr>
          <p:cNvSpPr/>
          <p:nvPr/>
        </p:nvSpPr>
        <p:spPr>
          <a:xfrm>
            <a:off x="274319" y="4940013"/>
            <a:ext cx="8729004" cy="646331"/>
          </a:xfrm>
          <a:prstGeom prst="rect">
            <a:avLst/>
          </a:prstGeom>
        </p:spPr>
        <p:txBody>
          <a:bodyPr wrap="square">
            <a:spAutoFit/>
          </a:bodyPr>
          <a:lstStyle/>
          <a:p>
            <a:pPr marL="285750" indent="-285750" algn="just">
              <a:buFont typeface="Arial" panose="020B0604020202020204" pitchFamily="34" charset="0"/>
              <a:buChar char="•"/>
            </a:pPr>
            <a:r>
              <a:rPr lang="en-US" dirty="0"/>
              <a:t>The </a:t>
            </a:r>
            <a:r>
              <a:rPr lang="en-US" b="1" dirty="0"/>
              <a:t>goal test </a:t>
            </a:r>
            <a:r>
              <a:rPr lang="en-US" dirty="0"/>
              <a:t>is applied to each node when it is </a:t>
            </a:r>
            <a:r>
              <a:rPr lang="en-US" b="1" i="1" dirty="0"/>
              <a:t>generated</a:t>
            </a:r>
            <a:r>
              <a:rPr lang="en-US" i="1" dirty="0"/>
              <a:t> </a:t>
            </a:r>
            <a:r>
              <a:rPr lang="en-US" dirty="0"/>
              <a:t>rather than when it is </a:t>
            </a:r>
            <a:r>
              <a:rPr lang="en-US" b="1" dirty="0"/>
              <a:t>selected</a:t>
            </a:r>
            <a:r>
              <a:rPr lang="en-US" dirty="0"/>
              <a:t> for expansion.</a:t>
            </a:r>
          </a:p>
        </p:txBody>
      </p:sp>
      <p:sp>
        <p:nvSpPr>
          <p:cNvPr id="9" name="Rectangle 8">
            <a:extLst>
              <a:ext uri="{FF2B5EF4-FFF2-40B4-BE49-F238E27FC236}">
                <a16:creationId xmlns:a16="http://schemas.microsoft.com/office/drawing/2014/main" id="{C1C6A759-BD3F-43D5-8CDD-DE25F3E0702D}"/>
              </a:ext>
            </a:extLst>
          </p:cNvPr>
          <p:cNvSpPr/>
          <p:nvPr/>
        </p:nvSpPr>
        <p:spPr>
          <a:xfrm>
            <a:off x="274319" y="5614762"/>
            <a:ext cx="8729002" cy="646331"/>
          </a:xfrm>
          <a:prstGeom prst="rect">
            <a:avLst/>
          </a:prstGeom>
        </p:spPr>
        <p:txBody>
          <a:bodyPr wrap="square">
            <a:spAutoFit/>
          </a:bodyPr>
          <a:lstStyle/>
          <a:p>
            <a:pPr marL="285750" indent="-285750" algn="just">
              <a:buFont typeface="Arial" panose="020B0604020202020204" pitchFamily="34" charset="0"/>
              <a:buChar char="•"/>
            </a:pPr>
            <a:r>
              <a:rPr lang="en-US" dirty="0"/>
              <a:t>Following the general template for graph search, discards any new path to a state already in the frontier or explored set</a:t>
            </a:r>
          </a:p>
        </p:txBody>
      </p:sp>
    </p:spTree>
    <p:extLst>
      <p:ext uri="{BB962C8B-B14F-4D97-AF65-F5344CB8AC3E}">
        <p14:creationId xmlns:p14="http://schemas.microsoft.com/office/powerpoint/2010/main" val="16868474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800" y="744426"/>
            <a:ext cx="7808976" cy="1088136"/>
          </a:xfrm>
        </p:spPr>
        <p:txBody>
          <a:bodyPr>
            <a:normAutofit fontScale="90000"/>
          </a:bodyPr>
          <a:lstStyle/>
          <a:p>
            <a:r>
              <a:rPr lang="en-US" dirty="0"/>
              <a:t>BREADTH-FIRST SEARCH: PSEUDOCODE</a:t>
            </a:r>
          </a:p>
        </p:txBody>
      </p:sp>
      <p:pic>
        <p:nvPicPr>
          <p:cNvPr id="3" name="Picture 2">
            <a:extLst>
              <a:ext uri="{FF2B5EF4-FFF2-40B4-BE49-F238E27FC236}">
                <a16:creationId xmlns:a16="http://schemas.microsoft.com/office/drawing/2014/main" id="{9E21860A-7522-483D-848B-188AD1F78C2B}"/>
              </a:ext>
            </a:extLst>
          </p:cNvPr>
          <p:cNvPicPr>
            <a:picLocks noChangeAspect="1"/>
          </p:cNvPicPr>
          <p:nvPr/>
        </p:nvPicPr>
        <p:blipFill>
          <a:blip r:embed="rId2"/>
          <a:stretch>
            <a:fillRect/>
          </a:stretch>
        </p:blipFill>
        <p:spPr>
          <a:xfrm>
            <a:off x="0" y="2103549"/>
            <a:ext cx="9140108" cy="4754451"/>
          </a:xfrm>
          <a:prstGeom prst="rect">
            <a:avLst/>
          </a:prstGeom>
        </p:spPr>
      </p:pic>
    </p:spTree>
    <p:extLst>
      <p:ext uri="{BB962C8B-B14F-4D97-AF65-F5344CB8AC3E}">
        <p14:creationId xmlns:p14="http://schemas.microsoft.com/office/powerpoint/2010/main" val="3556026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799" y="645952"/>
            <a:ext cx="7808976" cy="1088136"/>
          </a:xfrm>
        </p:spPr>
        <p:txBody>
          <a:bodyPr>
            <a:normAutofit fontScale="90000"/>
          </a:bodyPr>
          <a:lstStyle/>
          <a:p>
            <a:r>
              <a:rPr lang="en-US" dirty="0"/>
              <a:t>BREADTH-FIRST SEARCH: </a:t>
            </a:r>
            <a:br>
              <a:rPr lang="en-US" dirty="0"/>
            </a:br>
            <a:r>
              <a:rPr lang="en-US" dirty="0"/>
              <a:t>FOUR CRITERIA</a:t>
            </a:r>
          </a:p>
        </p:txBody>
      </p:sp>
      <p:pic>
        <p:nvPicPr>
          <p:cNvPr id="3" name="Picture 2">
            <a:extLst>
              <a:ext uri="{FF2B5EF4-FFF2-40B4-BE49-F238E27FC236}">
                <a16:creationId xmlns:a16="http://schemas.microsoft.com/office/drawing/2014/main" id="{4999F90F-0F1A-4BE4-B631-ED9F912AB19A}"/>
              </a:ext>
            </a:extLst>
          </p:cNvPr>
          <p:cNvPicPr>
            <a:picLocks noChangeAspect="1"/>
          </p:cNvPicPr>
          <p:nvPr/>
        </p:nvPicPr>
        <p:blipFill>
          <a:blip r:embed="rId2"/>
          <a:stretch>
            <a:fillRect/>
          </a:stretch>
        </p:blipFill>
        <p:spPr>
          <a:xfrm>
            <a:off x="0" y="1988453"/>
            <a:ext cx="9144000" cy="1952625"/>
          </a:xfrm>
          <a:prstGeom prst="rect">
            <a:avLst/>
          </a:prstGeom>
        </p:spPr>
      </p:pic>
      <p:sp>
        <p:nvSpPr>
          <p:cNvPr id="4" name="Rectangle 3">
            <a:extLst>
              <a:ext uri="{FF2B5EF4-FFF2-40B4-BE49-F238E27FC236}">
                <a16:creationId xmlns:a16="http://schemas.microsoft.com/office/drawing/2014/main" id="{AAA7858C-4FD3-4AC0-9EA2-F2D379B68334}"/>
              </a:ext>
            </a:extLst>
          </p:cNvPr>
          <p:cNvSpPr/>
          <p:nvPr/>
        </p:nvSpPr>
        <p:spPr>
          <a:xfrm>
            <a:off x="45719" y="3877771"/>
            <a:ext cx="9024425" cy="646331"/>
          </a:xfrm>
          <a:prstGeom prst="rect">
            <a:avLst/>
          </a:prstGeom>
        </p:spPr>
        <p:txBody>
          <a:bodyPr wrap="square">
            <a:spAutoFit/>
          </a:bodyPr>
          <a:lstStyle/>
          <a:p>
            <a:pPr marL="285750" indent="-285750" algn="just">
              <a:buFont typeface="Arial" panose="020B0604020202020204" pitchFamily="34" charset="0"/>
              <a:buChar char="•"/>
            </a:pPr>
            <a:r>
              <a:rPr lang="en-US" b="1" i="1" dirty="0"/>
              <a:t>complete</a:t>
            </a:r>
            <a:r>
              <a:rPr lang="en-US" dirty="0"/>
              <a:t>—if the shallowest goal node is at some finite depth d, breadth-first search will eventually find it after generating all shallower nodes.</a:t>
            </a:r>
          </a:p>
        </p:txBody>
      </p:sp>
      <p:sp>
        <p:nvSpPr>
          <p:cNvPr id="5" name="Rectangle 4">
            <a:extLst>
              <a:ext uri="{FF2B5EF4-FFF2-40B4-BE49-F238E27FC236}">
                <a16:creationId xmlns:a16="http://schemas.microsoft.com/office/drawing/2014/main" id="{4B8155F1-F3AD-4874-9FEB-21BC79BC9B0F}"/>
              </a:ext>
            </a:extLst>
          </p:cNvPr>
          <p:cNvSpPr/>
          <p:nvPr/>
        </p:nvSpPr>
        <p:spPr>
          <a:xfrm>
            <a:off x="59787" y="4508888"/>
            <a:ext cx="9024424" cy="646331"/>
          </a:xfrm>
          <a:prstGeom prst="rect">
            <a:avLst/>
          </a:prstGeom>
        </p:spPr>
        <p:txBody>
          <a:bodyPr wrap="square">
            <a:spAutoFit/>
          </a:bodyPr>
          <a:lstStyle/>
          <a:p>
            <a:pPr marL="285750" indent="-285750" algn="just">
              <a:buFont typeface="Arial" panose="020B0604020202020204" pitchFamily="34" charset="0"/>
              <a:buChar char="•"/>
            </a:pPr>
            <a:r>
              <a:rPr lang="en-US" dirty="0"/>
              <a:t>Breadth-first search is optimal if the path cost is a nondecreasing function of the depth of the node.</a:t>
            </a:r>
          </a:p>
        </p:txBody>
      </p:sp>
      <p:sp>
        <p:nvSpPr>
          <p:cNvPr id="6" name="Rectangle 5">
            <a:extLst>
              <a:ext uri="{FF2B5EF4-FFF2-40B4-BE49-F238E27FC236}">
                <a16:creationId xmlns:a16="http://schemas.microsoft.com/office/drawing/2014/main" id="{B6E985AD-8928-410B-98F3-97F088D8488C}"/>
              </a:ext>
            </a:extLst>
          </p:cNvPr>
          <p:cNvSpPr/>
          <p:nvPr/>
        </p:nvSpPr>
        <p:spPr>
          <a:xfrm>
            <a:off x="59787" y="5084134"/>
            <a:ext cx="5799857" cy="369332"/>
          </a:xfrm>
          <a:prstGeom prst="rect">
            <a:avLst/>
          </a:prstGeom>
        </p:spPr>
        <p:txBody>
          <a:bodyPr wrap="none">
            <a:spAutoFit/>
          </a:bodyPr>
          <a:lstStyle/>
          <a:p>
            <a:pPr marL="285750" indent="-285750">
              <a:buFont typeface="Arial" panose="020B0604020202020204" pitchFamily="34" charset="0"/>
              <a:buChar char="•"/>
            </a:pPr>
            <a:r>
              <a:rPr lang="en-US" dirty="0"/>
              <a:t>For uniform tree, the total number of nodes generated is</a:t>
            </a:r>
          </a:p>
        </p:txBody>
      </p:sp>
      <p:pic>
        <p:nvPicPr>
          <p:cNvPr id="7" name="Picture 6">
            <a:extLst>
              <a:ext uri="{FF2B5EF4-FFF2-40B4-BE49-F238E27FC236}">
                <a16:creationId xmlns:a16="http://schemas.microsoft.com/office/drawing/2014/main" id="{644E65EE-62CA-4B3D-B341-AF6FFF3C1884}"/>
              </a:ext>
            </a:extLst>
          </p:cNvPr>
          <p:cNvPicPr>
            <a:picLocks noChangeAspect="1"/>
          </p:cNvPicPr>
          <p:nvPr/>
        </p:nvPicPr>
        <p:blipFill>
          <a:blip r:embed="rId3"/>
          <a:stretch>
            <a:fillRect/>
          </a:stretch>
        </p:blipFill>
        <p:spPr>
          <a:xfrm>
            <a:off x="5820498" y="5108539"/>
            <a:ext cx="2667000" cy="333375"/>
          </a:xfrm>
          <a:prstGeom prst="rect">
            <a:avLst/>
          </a:prstGeom>
        </p:spPr>
      </p:pic>
      <p:sp>
        <p:nvSpPr>
          <p:cNvPr id="9" name="Rectangle 8">
            <a:extLst>
              <a:ext uri="{FF2B5EF4-FFF2-40B4-BE49-F238E27FC236}">
                <a16:creationId xmlns:a16="http://schemas.microsoft.com/office/drawing/2014/main" id="{6378A8E5-032D-46D0-922C-126743C0B2A5}"/>
              </a:ext>
            </a:extLst>
          </p:cNvPr>
          <p:cNvSpPr/>
          <p:nvPr/>
        </p:nvSpPr>
        <p:spPr>
          <a:xfrm>
            <a:off x="59787" y="5434239"/>
            <a:ext cx="4008341" cy="375552"/>
          </a:xfrm>
          <a:prstGeom prst="rect">
            <a:avLst/>
          </a:prstGeom>
        </p:spPr>
        <p:txBody>
          <a:bodyPr wrap="none">
            <a:spAutoFit/>
          </a:bodyPr>
          <a:lstStyle/>
          <a:p>
            <a:pPr marL="285750" indent="-285750">
              <a:lnSpc>
                <a:spcPct val="107000"/>
              </a:lnSpc>
              <a:spcAft>
                <a:spcPts val="800"/>
              </a:spcAft>
              <a:buFont typeface="Arial" panose="020B0604020202020204" pitchFamily="34" charset="0"/>
              <a:buChar char="•"/>
            </a:pPr>
            <a:r>
              <a:rPr lang="en-US" dirty="0">
                <a:ea typeface="Calibri" panose="020F0502020204030204" pitchFamily="34" charset="0"/>
                <a:cs typeface="Times-Roman"/>
              </a:rPr>
              <a:t>The time complexity would be </a:t>
            </a:r>
            <a:r>
              <a:rPr lang="en-US" b="1" i="1" dirty="0">
                <a:ea typeface="Calibri" panose="020F0502020204030204" pitchFamily="34" charset="0"/>
                <a:cs typeface="Times-Roman"/>
              </a:rPr>
              <a:t>O(b</a:t>
            </a:r>
            <a:r>
              <a:rPr lang="en-US" b="1" i="1" baseline="30000" dirty="0">
                <a:ea typeface="Calibri" panose="020F0502020204030204" pitchFamily="34" charset="0"/>
                <a:cs typeface="Times-Roman"/>
              </a:rPr>
              <a:t>d+1</a:t>
            </a:r>
            <a:r>
              <a:rPr lang="en-US" b="1" i="1" dirty="0">
                <a:ea typeface="Calibri" panose="020F0502020204030204" pitchFamily="34" charset="0"/>
                <a:cs typeface="Times-Roman"/>
              </a:rPr>
              <a:t>)</a:t>
            </a:r>
            <a:endParaRPr lang="en-US" b="1" i="1" dirty="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F81DD1DB-7157-4510-A24E-3EBD91B998E3}"/>
              </a:ext>
            </a:extLst>
          </p:cNvPr>
          <p:cNvSpPr/>
          <p:nvPr/>
        </p:nvSpPr>
        <p:spPr>
          <a:xfrm>
            <a:off x="59787" y="5831148"/>
            <a:ext cx="3236207" cy="369332"/>
          </a:xfrm>
          <a:prstGeom prst="rect">
            <a:avLst/>
          </a:prstGeom>
        </p:spPr>
        <p:txBody>
          <a:bodyPr wrap="none">
            <a:spAutoFit/>
          </a:bodyPr>
          <a:lstStyle/>
          <a:p>
            <a:pPr marL="285750" indent="-285750">
              <a:buFont typeface="Arial" panose="020B0604020202020204" pitchFamily="34" charset="0"/>
              <a:buChar char="•"/>
            </a:pPr>
            <a:r>
              <a:rPr lang="en-US" dirty="0"/>
              <a:t>The space complexity is </a:t>
            </a:r>
            <a:r>
              <a:rPr lang="en-US" b="1" i="1" dirty="0">
                <a:ea typeface="Calibri" panose="020F0502020204030204" pitchFamily="34" charset="0"/>
                <a:cs typeface="Times-Roman"/>
              </a:rPr>
              <a:t>O(b</a:t>
            </a:r>
            <a:r>
              <a:rPr lang="en-US" b="1" i="1" baseline="30000" dirty="0">
                <a:ea typeface="Calibri" panose="020F0502020204030204" pitchFamily="34" charset="0"/>
                <a:cs typeface="Times-Roman"/>
              </a:rPr>
              <a:t>d</a:t>
            </a:r>
            <a:r>
              <a:rPr lang="en-US" b="1" i="1" dirty="0">
                <a:ea typeface="Calibri" panose="020F0502020204030204" pitchFamily="34" charset="0"/>
                <a:cs typeface="Times-Roman"/>
              </a:rPr>
              <a:t>)</a:t>
            </a:r>
            <a:endParaRPr lang="en-US" dirty="0"/>
          </a:p>
        </p:txBody>
      </p:sp>
    </p:spTree>
    <p:extLst>
      <p:ext uri="{BB962C8B-B14F-4D97-AF65-F5344CB8AC3E}">
        <p14:creationId xmlns:p14="http://schemas.microsoft.com/office/powerpoint/2010/main" val="3060216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Types of AI</a:t>
            </a:r>
          </a:p>
        </p:txBody>
      </p:sp>
      <p:sp>
        <p:nvSpPr>
          <p:cNvPr id="6" name="Subtitle 5">
            <a:extLst>
              <a:ext uri="{FF2B5EF4-FFF2-40B4-BE49-F238E27FC236}">
                <a16:creationId xmlns:a16="http://schemas.microsoft.com/office/drawing/2014/main" id="{79ED0267-E29A-4837-8269-B8D2041A4C51}"/>
              </a:ext>
            </a:extLst>
          </p:cNvPr>
          <p:cNvSpPr>
            <a:spLocks noGrp="1"/>
          </p:cNvSpPr>
          <p:nvPr>
            <p:ph type="subTitle" idx="1"/>
          </p:nvPr>
        </p:nvSpPr>
        <p:spPr/>
        <p:txBody>
          <a:bodyPr/>
          <a:lstStyle/>
          <a:p>
            <a:r>
              <a:rPr lang="en-US" dirty="0"/>
              <a:t>Hard or Strong AI</a:t>
            </a:r>
          </a:p>
        </p:txBody>
      </p:sp>
      <p:pic>
        <p:nvPicPr>
          <p:cNvPr id="3" name="Picture 2">
            <a:extLst>
              <a:ext uri="{FF2B5EF4-FFF2-40B4-BE49-F238E27FC236}">
                <a16:creationId xmlns:a16="http://schemas.microsoft.com/office/drawing/2014/main" id="{FC98BB26-5641-4D80-86CF-E56CC15ECE94}"/>
              </a:ext>
            </a:extLst>
          </p:cNvPr>
          <p:cNvPicPr>
            <a:picLocks noChangeAspect="1"/>
          </p:cNvPicPr>
          <p:nvPr/>
        </p:nvPicPr>
        <p:blipFill>
          <a:blip r:embed="rId2"/>
          <a:stretch>
            <a:fillRect/>
          </a:stretch>
        </p:blipFill>
        <p:spPr>
          <a:xfrm>
            <a:off x="126609" y="2262295"/>
            <a:ext cx="9017391" cy="4391723"/>
          </a:xfrm>
          <a:prstGeom prst="rect">
            <a:avLst/>
          </a:prstGeom>
        </p:spPr>
      </p:pic>
    </p:spTree>
    <p:extLst>
      <p:ext uri="{BB962C8B-B14F-4D97-AF65-F5344CB8AC3E}">
        <p14:creationId xmlns:p14="http://schemas.microsoft.com/office/powerpoint/2010/main" val="37970401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2867" y="688156"/>
            <a:ext cx="7808976" cy="1088136"/>
          </a:xfrm>
        </p:spPr>
        <p:txBody>
          <a:bodyPr>
            <a:normAutofit fontScale="90000"/>
          </a:bodyPr>
          <a:lstStyle/>
          <a:p>
            <a:r>
              <a:rPr lang="en-US" dirty="0"/>
              <a:t>BREADTH-FIRST SEARCH:</a:t>
            </a:r>
            <a:br>
              <a:rPr lang="en-US" dirty="0"/>
            </a:br>
            <a:r>
              <a:rPr lang="en-US" dirty="0"/>
              <a:t>MEMORY REQUIREMENTS</a:t>
            </a:r>
          </a:p>
        </p:txBody>
      </p:sp>
      <p:pic>
        <p:nvPicPr>
          <p:cNvPr id="3" name="Picture 2">
            <a:extLst>
              <a:ext uri="{FF2B5EF4-FFF2-40B4-BE49-F238E27FC236}">
                <a16:creationId xmlns:a16="http://schemas.microsoft.com/office/drawing/2014/main" id="{722047E9-AC1D-4CCE-827B-C480B41B7C08}"/>
              </a:ext>
            </a:extLst>
          </p:cNvPr>
          <p:cNvPicPr>
            <a:picLocks noChangeAspect="1"/>
          </p:cNvPicPr>
          <p:nvPr/>
        </p:nvPicPr>
        <p:blipFill>
          <a:blip r:embed="rId2"/>
          <a:stretch>
            <a:fillRect/>
          </a:stretch>
        </p:blipFill>
        <p:spPr>
          <a:xfrm>
            <a:off x="106899" y="2101508"/>
            <a:ext cx="8951755" cy="4068336"/>
          </a:xfrm>
          <a:prstGeom prst="rect">
            <a:avLst/>
          </a:prstGeom>
        </p:spPr>
      </p:pic>
    </p:spTree>
    <p:extLst>
      <p:ext uri="{BB962C8B-B14F-4D97-AF65-F5344CB8AC3E}">
        <p14:creationId xmlns:p14="http://schemas.microsoft.com/office/powerpoint/2010/main" val="840287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UNIFORM-COST SEARCH</a:t>
            </a:r>
            <a:endParaRPr lang="en-US" dirty="0"/>
          </a:p>
        </p:txBody>
      </p:sp>
      <p:sp>
        <p:nvSpPr>
          <p:cNvPr id="3" name="Rectangle 2">
            <a:extLst>
              <a:ext uri="{FF2B5EF4-FFF2-40B4-BE49-F238E27FC236}">
                <a16:creationId xmlns:a16="http://schemas.microsoft.com/office/drawing/2014/main" id="{FD396EEA-F157-42BC-A316-C9099247F121}"/>
              </a:ext>
            </a:extLst>
          </p:cNvPr>
          <p:cNvSpPr/>
          <p:nvPr/>
        </p:nvSpPr>
        <p:spPr>
          <a:xfrm>
            <a:off x="161778" y="2101506"/>
            <a:ext cx="8982221" cy="830997"/>
          </a:xfrm>
          <a:prstGeom prst="rect">
            <a:avLst/>
          </a:prstGeom>
        </p:spPr>
        <p:txBody>
          <a:bodyPr wrap="square">
            <a:spAutoFit/>
          </a:bodyPr>
          <a:lstStyle/>
          <a:p>
            <a:pPr marL="342900" indent="-342900" algn="just">
              <a:buFont typeface="Arial" panose="020B0604020202020204" pitchFamily="34" charset="0"/>
              <a:buChar char="•"/>
            </a:pPr>
            <a:r>
              <a:rPr lang="en-US" sz="2400" dirty="0"/>
              <a:t>Instead of expanding the shallowest node, </a:t>
            </a:r>
            <a:r>
              <a:rPr lang="en-US" sz="2400" b="1" dirty="0"/>
              <a:t>uniform-cost search</a:t>
            </a:r>
            <a:r>
              <a:rPr lang="en-US" sz="1000" b="1" dirty="0"/>
              <a:t> </a:t>
            </a:r>
            <a:r>
              <a:rPr lang="en-US" sz="2400" dirty="0"/>
              <a:t>expands the node n with the </a:t>
            </a:r>
            <a:r>
              <a:rPr lang="en-US" sz="2400" i="1" dirty="0"/>
              <a:t>lowest path cost </a:t>
            </a:r>
            <a:r>
              <a:rPr lang="en-US" sz="2400" b="1" dirty="0"/>
              <a:t>g(n).</a:t>
            </a:r>
          </a:p>
        </p:txBody>
      </p:sp>
      <p:sp>
        <p:nvSpPr>
          <p:cNvPr id="4" name="Rectangle 3">
            <a:extLst>
              <a:ext uri="{FF2B5EF4-FFF2-40B4-BE49-F238E27FC236}">
                <a16:creationId xmlns:a16="http://schemas.microsoft.com/office/drawing/2014/main" id="{60E0E99A-94DB-46F7-911C-159EE348D78C}"/>
              </a:ext>
            </a:extLst>
          </p:cNvPr>
          <p:cNvSpPr/>
          <p:nvPr/>
        </p:nvSpPr>
        <p:spPr>
          <a:xfrm>
            <a:off x="161780" y="3065669"/>
            <a:ext cx="8982222" cy="461665"/>
          </a:xfrm>
          <a:prstGeom prst="rect">
            <a:avLst/>
          </a:prstGeom>
        </p:spPr>
        <p:txBody>
          <a:bodyPr wrap="square">
            <a:spAutoFit/>
          </a:bodyPr>
          <a:lstStyle/>
          <a:p>
            <a:pPr marL="342900" indent="-342900">
              <a:buFont typeface="Arial" panose="020B0604020202020204" pitchFamily="34" charset="0"/>
              <a:buChar char="•"/>
            </a:pPr>
            <a:r>
              <a:rPr lang="en-US" sz="2400" dirty="0"/>
              <a:t>This is done by </a:t>
            </a:r>
            <a:r>
              <a:rPr lang="en-US" sz="2400" b="1" dirty="0"/>
              <a:t>storing</a:t>
            </a:r>
            <a:r>
              <a:rPr lang="en-US" sz="2400" dirty="0"/>
              <a:t> the </a:t>
            </a:r>
            <a:r>
              <a:rPr lang="en-US" sz="2400" b="1" dirty="0"/>
              <a:t>frontier as a priority queue </a:t>
            </a:r>
            <a:r>
              <a:rPr lang="en-US" sz="2400" dirty="0"/>
              <a:t>ordered by </a:t>
            </a:r>
            <a:r>
              <a:rPr lang="en-US" sz="2400" b="1" dirty="0"/>
              <a:t>g</a:t>
            </a:r>
          </a:p>
        </p:txBody>
      </p:sp>
      <p:sp>
        <p:nvSpPr>
          <p:cNvPr id="5" name="Rectangle 4">
            <a:extLst>
              <a:ext uri="{FF2B5EF4-FFF2-40B4-BE49-F238E27FC236}">
                <a16:creationId xmlns:a16="http://schemas.microsoft.com/office/drawing/2014/main" id="{A35191AC-9A93-4014-A961-336009C36304}"/>
              </a:ext>
            </a:extLst>
          </p:cNvPr>
          <p:cNvSpPr/>
          <p:nvPr/>
        </p:nvSpPr>
        <p:spPr>
          <a:xfrm>
            <a:off x="161780" y="3682713"/>
            <a:ext cx="8982220" cy="2677656"/>
          </a:xfrm>
          <a:prstGeom prst="rect">
            <a:avLst/>
          </a:prstGeom>
        </p:spPr>
        <p:txBody>
          <a:bodyPr wrap="square">
            <a:spAutoFit/>
          </a:bodyPr>
          <a:lstStyle/>
          <a:p>
            <a:pPr marL="342900" indent="-342900" algn="just">
              <a:buFont typeface="Arial" panose="020B0604020202020204" pitchFamily="34" charset="0"/>
              <a:buChar char="•"/>
            </a:pPr>
            <a:r>
              <a:rPr lang="en-US" sz="2400" dirty="0"/>
              <a:t>Two other significant differences from breadth-first search 	</a:t>
            </a:r>
          </a:p>
          <a:p>
            <a:pPr marL="342900" indent="-342900" algn="just">
              <a:buFont typeface="Arial" panose="020B0604020202020204" pitchFamily="34" charset="0"/>
              <a:buChar char="•"/>
            </a:pPr>
            <a:endParaRPr lang="en-US" sz="2400" dirty="0"/>
          </a:p>
          <a:p>
            <a:pPr marL="457200" indent="-457200" algn="just">
              <a:buFont typeface="+mj-lt"/>
              <a:buAutoNum type="arabicPeriod"/>
            </a:pPr>
            <a:r>
              <a:rPr lang="en-US" sz="2400" dirty="0"/>
              <a:t>The </a:t>
            </a:r>
            <a:r>
              <a:rPr lang="en-US" sz="2400" b="1" dirty="0"/>
              <a:t>goal test </a:t>
            </a:r>
            <a:r>
              <a:rPr lang="en-US" sz="2400" dirty="0"/>
              <a:t>is applied to a node when it is </a:t>
            </a:r>
            <a:r>
              <a:rPr lang="en-US" sz="2400" b="1" i="1" dirty="0"/>
              <a:t>selected for expansion </a:t>
            </a:r>
            <a:r>
              <a:rPr lang="en-US" sz="2400" dirty="0"/>
              <a:t>rather than when it is first </a:t>
            </a:r>
            <a:r>
              <a:rPr lang="en-US" sz="2400" b="1" dirty="0"/>
              <a:t>generated</a:t>
            </a:r>
          </a:p>
          <a:p>
            <a:pPr marL="457200" indent="-457200" algn="just">
              <a:buFont typeface="+mj-lt"/>
              <a:buAutoNum type="arabicPeriod"/>
            </a:pPr>
            <a:endParaRPr lang="en-US" sz="2400" b="1" dirty="0"/>
          </a:p>
          <a:p>
            <a:pPr marL="457200" indent="-457200">
              <a:buFont typeface="+mj-lt"/>
              <a:buAutoNum type="arabicPeriod"/>
            </a:pPr>
            <a:r>
              <a:rPr lang="en-US" sz="2400" dirty="0"/>
              <a:t>A test is added in case a better path is found to a node currently on the frontier.</a:t>
            </a:r>
            <a:endParaRPr lang="en-US" sz="2400" b="1" dirty="0"/>
          </a:p>
        </p:txBody>
      </p:sp>
    </p:spTree>
    <p:extLst>
      <p:ext uri="{BB962C8B-B14F-4D97-AF65-F5344CB8AC3E}">
        <p14:creationId xmlns:p14="http://schemas.microsoft.com/office/powerpoint/2010/main" val="1171294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8799" y="674088"/>
            <a:ext cx="7808976" cy="1088136"/>
          </a:xfrm>
        </p:spPr>
        <p:txBody>
          <a:bodyPr>
            <a:normAutofit fontScale="90000"/>
          </a:bodyPr>
          <a:lstStyle/>
          <a:p>
            <a:r>
              <a:rPr lang="en-US" b="1" dirty="0"/>
              <a:t>UNIFORM-COST SEARCH:</a:t>
            </a:r>
            <a:br>
              <a:rPr lang="en-US" b="1" dirty="0"/>
            </a:br>
            <a:r>
              <a:rPr lang="en-US" b="1" dirty="0"/>
              <a:t>PSEUDOCODE</a:t>
            </a:r>
            <a:endParaRPr lang="en-US" dirty="0"/>
          </a:p>
        </p:txBody>
      </p:sp>
      <p:pic>
        <p:nvPicPr>
          <p:cNvPr id="3" name="Picture 2">
            <a:extLst>
              <a:ext uri="{FF2B5EF4-FFF2-40B4-BE49-F238E27FC236}">
                <a16:creationId xmlns:a16="http://schemas.microsoft.com/office/drawing/2014/main" id="{5188393B-6189-4D66-BF13-9B8BB0297439}"/>
              </a:ext>
            </a:extLst>
          </p:cNvPr>
          <p:cNvPicPr>
            <a:picLocks noChangeAspect="1"/>
          </p:cNvPicPr>
          <p:nvPr/>
        </p:nvPicPr>
        <p:blipFill>
          <a:blip r:embed="rId2"/>
          <a:stretch>
            <a:fillRect/>
          </a:stretch>
        </p:blipFill>
        <p:spPr>
          <a:xfrm>
            <a:off x="0" y="2025748"/>
            <a:ext cx="9144000" cy="4813301"/>
          </a:xfrm>
          <a:prstGeom prst="rect">
            <a:avLst/>
          </a:prstGeom>
        </p:spPr>
      </p:pic>
    </p:spTree>
    <p:extLst>
      <p:ext uri="{BB962C8B-B14F-4D97-AF65-F5344CB8AC3E}">
        <p14:creationId xmlns:p14="http://schemas.microsoft.com/office/powerpoint/2010/main" val="3943635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617818"/>
            <a:ext cx="7808976" cy="1088136"/>
          </a:xfrm>
        </p:spPr>
        <p:txBody>
          <a:bodyPr>
            <a:normAutofit fontScale="90000"/>
          </a:bodyPr>
          <a:lstStyle/>
          <a:p>
            <a:r>
              <a:rPr lang="en-US" b="1" dirty="0"/>
              <a:t>UNIFORM-COST SEARCH:</a:t>
            </a:r>
            <a:br>
              <a:rPr lang="en-US" b="1" dirty="0"/>
            </a:br>
            <a:r>
              <a:rPr lang="en-US" b="1" dirty="0"/>
              <a:t>ILLUSTRATION</a:t>
            </a:r>
            <a:endParaRPr lang="en-US" dirty="0"/>
          </a:p>
        </p:txBody>
      </p:sp>
      <p:pic>
        <p:nvPicPr>
          <p:cNvPr id="3" name="Picture 2">
            <a:extLst>
              <a:ext uri="{FF2B5EF4-FFF2-40B4-BE49-F238E27FC236}">
                <a16:creationId xmlns:a16="http://schemas.microsoft.com/office/drawing/2014/main" id="{D9258A20-ADDA-4EAE-8B2D-48082AC1C222}"/>
              </a:ext>
            </a:extLst>
          </p:cNvPr>
          <p:cNvPicPr>
            <a:picLocks noChangeAspect="1"/>
          </p:cNvPicPr>
          <p:nvPr/>
        </p:nvPicPr>
        <p:blipFill>
          <a:blip r:embed="rId2"/>
          <a:stretch>
            <a:fillRect/>
          </a:stretch>
        </p:blipFill>
        <p:spPr>
          <a:xfrm>
            <a:off x="66123" y="2257132"/>
            <a:ext cx="9011753" cy="3763841"/>
          </a:xfrm>
          <a:prstGeom prst="rect">
            <a:avLst/>
          </a:prstGeom>
        </p:spPr>
      </p:pic>
    </p:spTree>
    <p:extLst>
      <p:ext uri="{BB962C8B-B14F-4D97-AF65-F5344CB8AC3E}">
        <p14:creationId xmlns:p14="http://schemas.microsoft.com/office/powerpoint/2010/main" val="2054599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02224"/>
            <a:ext cx="7808976" cy="1088136"/>
          </a:xfrm>
        </p:spPr>
        <p:txBody>
          <a:bodyPr>
            <a:normAutofit fontScale="90000"/>
          </a:bodyPr>
          <a:lstStyle/>
          <a:p>
            <a:r>
              <a:rPr lang="en-US" b="1" dirty="0"/>
              <a:t>UNIFORM-COST SEARCH:</a:t>
            </a:r>
            <a:br>
              <a:rPr lang="en-US" b="1" dirty="0"/>
            </a:br>
            <a:r>
              <a:rPr lang="en-US" b="1" dirty="0"/>
              <a:t>OPTIMALITY</a:t>
            </a:r>
            <a:endParaRPr lang="en-US" dirty="0"/>
          </a:p>
        </p:txBody>
      </p:sp>
      <p:sp>
        <p:nvSpPr>
          <p:cNvPr id="3" name="Rectangle 2">
            <a:extLst>
              <a:ext uri="{FF2B5EF4-FFF2-40B4-BE49-F238E27FC236}">
                <a16:creationId xmlns:a16="http://schemas.microsoft.com/office/drawing/2014/main" id="{988F1F89-704E-4A06-B48B-1E2E38E3806C}"/>
              </a:ext>
            </a:extLst>
          </p:cNvPr>
          <p:cNvSpPr/>
          <p:nvPr/>
        </p:nvSpPr>
        <p:spPr>
          <a:xfrm>
            <a:off x="203982" y="2097316"/>
            <a:ext cx="8940018" cy="707886"/>
          </a:xfrm>
          <a:prstGeom prst="rect">
            <a:avLst/>
          </a:prstGeom>
        </p:spPr>
        <p:txBody>
          <a:bodyPr wrap="square">
            <a:spAutoFit/>
          </a:bodyPr>
          <a:lstStyle/>
          <a:p>
            <a:pPr marL="342900" indent="-342900">
              <a:buFont typeface="Arial" panose="020B0604020202020204" pitchFamily="34" charset="0"/>
              <a:buChar char="•"/>
            </a:pPr>
            <a:r>
              <a:rPr lang="en-US" sz="2000" dirty="0"/>
              <a:t>Observe that whenever uniform-cost search selects a </a:t>
            </a:r>
            <a:r>
              <a:rPr lang="en-US" sz="2000" b="1" dirty="0"/>
              <a:t>node n </a:t>
            </a:r>
            <a:r>
              <a:rPr lang="en-US" sz="2000" dirty="0"/>
              <a:t>for expansion, the optimal path to that node has been found.</a:t>
            </a:r>
          </a:p>
        </p:txBody>
      </p:sp>
      <p:sp>
        <p:nvSpPr>
          <p:cNvPr id="4" name="Rectangle 3">
            <a:extLst>
              <a:ext uri="{FF2B5EF4-FFF2-40B4-BE49-F238E27FC236}">
                <a16:creationId xmlns:a16="http://schemas.microsoft.com/office/drawing/2014/main" id="{1861D946-7153-4AE7-8087-EE6B75735202}"/>
              </a:ext>
            </a:extLst>
          </p:cNvPr>
          <p:cNvSpPr/>
          <p:nvPr/>
        </p:nvSpPr>
        <p:spPr>
          <a:xfrm>
            <a:off x="467751" y="2778543"/>
            <a:ext cx="8412480" cy="1015663"/>
          </a:xfrm>
          <a:prstGeom prst="rect">
            <a:avLst/>
          </a:prstGeom>
        </p:spPr>
        <p:txBody>
          <a:bodyPr wrap="square">
            <a:spAutoFit/>
          </a:bodyPr>
          <a:lstStyle/>
          <a:p>
            <a:pPr marL="342900" indent="-342900" algn="just">
              <a:buFont typeface="Arial" panose="020B0604020202020204" pitchFamily="34" charset="0"/>
              <a:buChar char="•"/>
            </a:pPr>
            <a:r>
              <a:rPr lang="en-US" sz="2000" dirty="0"/>
              <a:t>Were this not the case, there would have to be another frontier </a:t>
            </a:r>
            <a:r>
              <a:rPr lang="en-US" sz="2000" b="1" dirty="0"/>
              <a:t>node n’ </a:t>
            </a:r>
            <a:r>
              <a:rPr lang="en-US" sz="1200" b="1" dirty="0"/>
              <a:t> </a:t>
            </a:r>
            <a:r>
              <a:rPr lang="en-US" sz="2000" dirty="0"/>
              <a:t>on the optimal path from the </a:t>
            </a:r>
            <a:r>
              <a:rPr lang="en-US" sz="2000" b="1" dirty="0"/>
              <a:t>start node to n, n’</a:t>
            </a:r>
            <a:r>
              <a:rPr lang="en-US" sz="2000" dirty="0"/>
              <a:t> would have lower g-cost than n and would have been selected first</a:t>
            </a:r>
            <a:endParaRPr lang="en-US" sz="2000" b="1" dirty="0"/>
          </a:p>
        </p:txBody>
      </p:sp>
      <p:sp>
        <p:nvSpPr>
          <p:cNvPr id="5" name="Rectangle 4">
            <a:extLst>
              <a:ext uri="{FF2B5EF4-FFF2-40B4-BE49-F238E27FC236}">
                <a16:creationId xmlns:a16="http://schemas.microsoft.com/office/drawing/2014/main" id="{9E09E546-734D-458C-86C8-68959B273D15}"/>
              </a:ext>
            </a:extLst>
          </p:cNvPr>
          <p:cNvSpPr/>
          <p:nvPr/>
        </p:nvSpPr>
        <p:spPr>
          <a:xfrm>
            <a:off x="130127" y="4096500"/>
            <a:ext cx="8588326" cy="707886"/>
          </a:xfrm>
          <a:prstGeom prst="rect">
            <a:avLst/>
          </a:prstGeom>
        </p:spPr>
        <p:txBody>
          <a:bodyPr wrap="square">
            <a:spAutoFit/>
          </a:bodyPr>
          <a:lstStyle/>
          <a:p>
            <a:pPr marL="342900" indent="-342900" algn="just">
              <a:buFont typeface="Arial" panose="020B0604020202020204" pitchFamily="34" charset="0"/>
              <a:buChar char="•"/>
            </a:pPr>
            <a:r>
              <a:rPr lang="en-US" sz="2000" dirty="0"/>
              <a:t>Then, because step costs are nonnegative, paths never get shorter as nodes are added</a:t>
            </a:r>
          </a:p>
        </p:txBody>
      </p:sp>
      <p:sp>
        <p:nvSpPr>
          <p:cNvPr id="6" name="Rectangle 5">
            <a:extLst>
              <a:ext uri="{FF2B5EF4-FFF2-40B4-BE49-F238E27FC236}">
                <a16:creationId xmlns:a16="http://schemas.microsoft.com/office/drawing/2014/main" id="{8888D10F-7CF4-4CDD-9822-2BB64830287D}"/>
              </a:ext>
            </a:extLst>
          </p:cNvPr>
          <p:cNvSpPr/>
          <p:nvPr/>
        </p:nvSpPr>
        <p:spPr>
          <a:xfrm>
            <a:off x="0" y="5123702"/>
            <a:ext cx="9070145" cy="1077218"/>
          </a:xfrm>
          <a:prstGeom prst="rect">
            <a:avLst/>
          </a:prstGeom>
        </p:spPr>
        <p:txBody>
          <a:bodyPr wrap="square">
            <a:spAutoFit/>
          </a:bodyPr>
          <a:lstStyle/>
          <a:p>
            <a:r>
              <a:rPr lang="en-US" sz="2000" dirty="0"/>
              <a:t>These two facts together imply that </a:t>
            </a:r>
          </a:p>
          <a:p>
            <a:r>
              <a:rPr lang="en-US" sz="2400" b="1" i="1" dirty="0"/>
              <a:t>uniform-cost search expands nodes in order of their optimal path cost. </a:t>
            </a:r>
          </a:p>
          <a:p>
            <a:r>
              <a:rPr lang="en-US" sz="2000" dirty="0"/>
              <a:t>Hence, the first goal node selected for expansion must be the optimal solution.</a:t>
            </a:r>
          </a:p>
        </p:txBody>
      </p:sp>
    </p:spTree>
    <p:extLst>
      <p:ext uri="{BB962C8B-B14F-4D97-AF65-F5344CB8AC3E}">
        <p14:creationId xmlns:p14="http://schemas.microsoft.com/office/powerpoint/2010/main" val="26120909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02223"/>
            <a:ext cx="7808976" cy="1088136"/>
          </a:xfrm>
        </p:spPr>
        <p:txBody>
          <a:bodyPr>
            <a:normAutofit fontScale="90000"/>
          </a:bodyPr>
          <a:lstStyle/>
          <a:p>
            <a:r>
              <a:rPr lang="en-US" b="1" dirty="0"/>
              <a:t>UNIFORM-COST SEARCH:</a:t>
            </a:r>
            <a:br>
              <a:rPr lang="en-US" b="1" dirty="0"/>
            </a:br>
            <a:r>
              <a:rPr lang="en-US" b="1" dirty="0"/>
              <a:t>COMPLETENESS &amp; COMPLEXITY</a:t>
            </a:r>
            <a:endParaRPr lang="en-US" dirty="0"/>
          </a:p>
        </p:txBody>
      </p:sp>
      <p:sp>
        <p:nvSpPr>
          <p:cNvPr id="7" name="Rectangle 6">
            <a:extLst>
              <a:ext uri="{FF2B5EF4-FFF2-40B4-BE49-F238E27FC236}">
                <a16:creationId xmlns:a16="http://schemas.microsoft.com/office/drawing/2014/main" id="{F2F6AB66-51D4-4E33-B4C4-30BEF3A79E34}"/>
              </a:ext>
            </a:extLst>
          </p:cNvPr>
          <p:cNvSpPr/>
          <p:nvPr/>
        </p:nvSpPr>
        <p:spPr>
          <a:xfrm>
            <a:off x="218049" y="2109054"/>
            <a:ext cx="8616462" cy="707886"/>
          </a:xfrm>
          <a:prstGeom prst="rect">
            <a:avLst/>
          </a:prstGeom>
        </p:spPr>
        <p:txBody>
          <a:bodyPr wrap="square">
            <a:spAutoFit/>
          </a:bodyPr>
          <a:lstStyle/>
          <a:p>
            <a:pPr marL="342900" indent="-342900" algn="just">
              <a:buFont typeface="Arial" panose="020B0604020202020204" pitchFamily="34" charset="0"/>
              <a:buChar char="•"/>
            </a:pPr>
            <a:r>
              <a:rPr lang="en-US" sz="2000" dirty="0"/>
              <a:t>Completeness is guaranteed provided the cost of every step exceeds some small positive constant </a:t>
            </a:r>
            <a:r>
              <a:rPr lang="el-GR" sz="2000" dirty="0"/>
              <a:t>ε</a:t>
            </a:r>
            <a:r>
              <a:rPr lang="en-US" sz="2000" dirty="0"/>
              <a:t>.</a:t>
            </a:r>
          </a:p>
        </p:txBody>
      </p:sp>
      <p:sp>
        <p:nvSpPr>
          <p:cNvPr id="8" name="Rectangle 7">
            <a:extLst>
              <a:ext uri="{FF2B5EF4-FFF2-40B4-BE49-F238E27FC236}">
                <a16:creationId xmlns:a16="http://schemas.microsoft.com/office/drawing/2014/main" id="{D0C779FE-93CB-4F5C-9E98-A9DDC0C0BBDF}"/>
              </a:ext>
            </a:extLst>
          </p:cNvPr>
          <p:cNvSpPr/>
          <p:nvPr/>
        </p:nvSpPr>
        <p:spPr>
          <a:xfrm>
            <a:off x="218049" y="2967335"/>
            <a:ext cx="8616462" cy="707886"/>
          </a:xfrm>
          <a:prstGeom prst="rect">
            <a:avLst/>
          </a:prstGeom>
        </p:spPr>
        <p:txBody>
          <a:bodyPr wrap="square">
            <a:spAutoFit/>
          </a:bodyPr>
          <a:lstStyle/>
          <a:p>
            <a:pPr marL="342900" indent="-342900" algn="just">
              <a:buFont typeface="Arial" panose="020B0604020202020204" pitchFamily="34" charset="0"/>
              <a:buChar char="•"/>
            </a:pPr>
            <a:r>
              <a:rPr lang="en-US" sz="2000" dirty="0"/>
              <a:t>Uniform-cost search is guided by path costs rather than depths, so its complexity is not easily characterized in terms of b and d.</a:t>
            </a:r>
          </a:p>
        </p:txBody>
      </p:sp>
      <p:sp>
        <p:nvSpPr>
          <p:cNvPr id="9" name="Rectangle 8">
            <a:extLst>
              <a:ext uri="{FF2B5EF4-FFF2-40B4-BE49-F238E27FC236}">
                <a16:creationId xmlns:a16="http://schemas.microsoft.com/office/drawing/2014/main" id="{2A759A59-D3F8-467D-8C64-85B3CE2837FA}"/>
              </a:ext>
            </a:extLst>
          </p:cNvPr>
          <p:cNvSpPr/>
          <p:nvPr/>
        </p:nvSpPr>
        <p:spPr>
          <a:xfrm>
            <a:off x="218049" y="3824668"/>
            <a:ext cx="8616462" cy="707886"/>
          </a:xfrm>
          <a:prstGeom prst="rect">
            <a:avLst/>
          </a:prstGeom>
        </p:spPr>
        <p:txBody>
          <a:bodyPr wrap="square">
            <a:spAutoFit/>
          </a:bodyPr>
          <a:lstStyle/>
          <a:p>
            <a:pPr marL="342900" indent="-342900" algn="just">
              <a:buFont typeface="Arial" panose="020B0604020202020204" pitchFamily="34" charset="0"/>
              <a:buChar char="•"/>
            </a:pPr>
            <a:r>
              <a:rPr lang="en-US" sz="2000" dirty="0"/>
              <a:t>Instead, let C* be the cost of the optimal solution, and assume that every action costs at least </a:t>
            </a:r>
            <a:r>
              <a:rPr lang="el-GR" sz="2000" dirty="0"/>
              <a:t>ε</a:t>
            </a:r>
            <a:r>
              <a:rPr lang="en-US" sz="2000" dirty="0"/>
              <a:t> .</a:t>
            </a:r>
          </a:p>
        </p:txBody>
      </p:sp>
      <p:sp>
        <p:nvSpPr>
          <p:cNvPr id="10" name="Rectangle 9">
            <a:extLst>
              <a:ext uri="{FF2B5EF4-FFF2-40B4-BE49-F238E27FC236}">
                <a16:creationId xmlns:a16="http://schemas.microsoft.com/office/drawing/2014/main" id="{D76238E7-5D6A-429E-9A3D-6B2100782644}"/>
              </a:ext>
            </a:extLst>
          </p:cNvPr>
          <p:cNvSpPr/>
          <p:nvPr/>
        </p:nvSpPr>
        <p:spPr>
          <a:xfrm>
            <a:off x="218049" y="4681053"/>
            <a:ext cx="8419514" cy="707886"/>
          </a:xfrm>
          <a:prstGeom prst="rect">
            <a:avLst/>
          </a:prstGeom>
        </p:spPr>
        <p:txBody>
          <a:bodyPr wrap="square">
            <a:spAutoFit/>
          </a:bodyPr>
          <a:lstStyle/>
          <a:p>
            <a:pPr marL="342900" indent="-342900" algn="just">
              <a:buFont typeface="Arial" panose="020B0604020202020204" pitchFamily="34" charset="0"/>
              <a:buChar char="•"/>
            </a:pPr>
            <a:r>
              <a:rPr lang="en-US" sz="2000" dirty="0"/>
              <a:t>Then the algorithm’s worst-case time and space complexity is </a:t>
            </a:r>
            <a:r>
              <a:rPr lang="en-US" sz="2000" b="1" dirty="0"/>
              <a:t>O(b </a:t>
            </a:r>
            <a:r>
              <a:rPr lang="en-US" sz="2000" b="1" baseline="30000" dirty="0"/>
              <a:t>1+[C*/</a:t>
            </a:r>
            <a:r>
              <a:rPr lang="el-GR" sz="2000" b="1" baseline="30000" dirty="0"/>
              <a:t>ε</a:t>
            </a:r>
            <a:r>
              <a:rPr lang="en-US" sz="2000" b="1" baseline="30000" dirty="0"/>
              <a:t>]</a:t>
            </a:r>
            <a:r>
              <a:rPr lang="en-US" sz="2000" b="1" dirty="0"/>
              <a:t>)</a:t>
            </a:r>
            <a:r>
              <a:rPr lang="en-US" sz="2000" dirty="0"/>
              <a:t>, which can be much greater than b</a:t>
            </a:r>
            <a:r>
              <a:rPr lang="en-US" sz="2000" baseline="30000" dirty="0"/>
              <a:t>d</a:t>
            </a:r>
            <a:r>
              <a:rPr lang="en-US" sz="2000" dirty="0"/>
              <a:t>.</a:t>
            </a:r>
          </a:p>
        </p:txBody>
      </p:sp>
      <p:sp>
        <p:nvSpPr>
          <p:cNvPr id="11" name="Rectangle 10">
            <a:extLst>
              <a:ext uri="{FF2B5EF4-FFF2-40B4-BE49-F238E27FC236}">
                <a16:creationId xmlns:a16="http://schemas.microsoft.com/office/drawing/2014/main" id="{71D9CDE4-D081-46A9-BB24-84E9E9EE3D68}"/>
              </a:ext>
            </a:extLst>
          </p:cNvPr>
          <p:cNvSpPr/>
          <p:nvPr/>
        </p:nvSpPr>
        <p:spPr>
          <a:xfrm>
            <a:off x="218049" y="5512426"/>
            <a:ext cx="8616462" cy="400110"/>
          </a:xfrm>
          <a:prstGeom prst="rect">
            <a:avLst/>
          </a:prstGeom>
        </p:spPr>
        <p:txBody>
          <a:bodyPr wrap="square">
            <a:spAutoFit/>
          </a:bodyPr>
          <a:lstStyle/>
          <a:p>
            <a:pPr marL="342900" indent="-342900" algn="just">
              <a:buFont typeface="Arial" panose="020B0604020202020204" pitchFamily="34" charset="0"/>
              <a:buChar char="•"/>
            </a:pPr>
            <a:r>
              <a:rPr lang="en-US" sz="2000" dirty="0"/>
              <a:t>When all step costs are equal, </a:t>
            </a:r>
            <a:r>
              <a:rPr lang="en-US" sz="2000" b="1" dirty="0"/>
              <a:t>b </a:t>
            </a:r>
            <a:r>
              <a:rPr lang="en-US" sz="2000" b="1" baseline="30000" dirty="0"/>
              <a:t>1+ [C∗/</a:t>
            </a:r>
            <a:r>
              <a:rPr lang="el-GR" sz="2000" b="1" baseline="30000" dirty="0"/>
              <a:t>ε</a:t>
            </a:r>
            <a:r>
              <a:rPr lang="en-US" sz="2000" b="1" baseline="30000" dirty="0"/>
              <a:t>]</a:t>
            </a:r>
            <a:r>
              <a:rPr lang="en-US" sz="2000" dirty="0"/>
              <a:t> is just </a:t>
            </a:r>
            <a:r>
              <a:rPr lang="en-US" sz="2000" b="1" dirty="0"/>
              <a:t>b</a:t>
            </a:r>
            <a:r>
              <a:rPr lang="en-US" sz="2000" b="1" baseline="30000" dirty="0"/>
              <a:t>d+1</a:t>
            </a:r>
            <a:r>
              <a:rPr lang="en-US" sz="2000" dirty="0"/>
              <a:t>.</a:t>
            </a:r>
          </a:p>
        </p:txBody>
      </p:sp>
    </p:spTree>
    <p:extLst>
      <p:ext uri="{BB962C8B-B14F-4D97-AF65-F5344CB8AC3E}">
        <p14:creationId xmlns:p14="http://schemas.microsoft.com/office/powerpoint/2010/main" val="27198780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2867" y="574946"/>
            <a:ext cx="7808976" cy="1088136"/>
          </a:xfrm>
        </p:spPr>
        <p:txBody>
          <a:bodyPr/>
          <a:lstStyle/>
          <a:p>
            <a:r>
              <a:rPr lang="en-US" b="1" dirty="0"/>
              <a:t>DEPTH-FIRST SEARCH</a:t>
            </a:r>
            <a:endParaRPr lang="en-US" dirty="0"/>
          </a:p>
        </p:txBody>
      </p:sp>
      <p:sp>
        <p:nvSpPr>
          <p:cNvPr id="7" name="Rectangle 6">
            <a:extLst>
              <a:ext uri="{FF2B5EF4-FFF2-40B4-BE49-F238E27FC236}">
                <a16:creationId xmlns:a16="http://schemas.microsoft.com/office/drawing/2014/main" id="{6FD11CC5-41C7-46CC-BA70-0720FFB7F6F5}"/>
              </a:ext>
            </a:extLst>
          </p:cNvPr>
          <p:cNvSpPr/>
          <p:nvPr/>
        </p:nvSpPr>
        <p:spPr>
          <a:xfrm>
            <a:off x="175846" y="2028989"/>
            <a:ext cx="8771206" cy="707886"/>
          </a:xfrm>
          <a:prstGeom prst="rect">
            <a:avLst/>
          </a:prstGeom>
        </p:spPr>
        <p:txBody>
          <a:bodyPr wrap="square">
            <a:spAutoFit/>
          </a:bodyPr>
          <a:lstStyle/>
          <a:p>
            <a:pPr algn="just"/>
            <a:r>
              <a:rPr lang="en-US" sz="2000" b="1" dirty="0"/>
              <a:t>Depth-first search </a:t>
            </a:r>
            <a:r>
              <a:rPr lang="en-US" sz="2000" dirty="0"/>
              <a:t>always expands the </a:t>
            </a:r>
            <a:r>
              <a:rPr lang="en-US" sz="2000" i="1" dirty="0"/>
              <a:t>deepest </a:t>
            </a:r>
            <a:r>
              <a:rPr lang="en-US" sz="2000" dirty="0"/>
              <a:t>node in the current frontier of the search tree.</a:t>
            </a:r>
          </a:p>
        </p:txBody>
      </p:sp>
      <p:sp>
        <p:nvSpPr>
          <p:cNvPr id="8" name="Rectangle 7">
            <a:extLst>
              <a:ext uri="{FF2B5EF4-FFF2-40B4-BE49-F238E27FC236}">
                <a16:creationId xmlns:a16="http://schemas.microsoft.com/office/drawing/2014/main" id="{34687DE1-8A2E-4D59-814B-E510AB4BB671}"/>
              </a:ext>
            </a:extLst>
          </p:cNvPr>
          <p:cNvSpPr/>
          <p:nvPr/>
        </p:nvSpPr>
        <p:spPr>
          <a:xfrm>
            <a:off x="175845" y="3016506"/>
            <a:ext cx="8771205" cy="707886"/>
          </a:xfrm>
          <a:prstGeom prst="rect">
            <a:avLst/>
          </a:prstGeom>
        </p:spPr>
        <p:txBody>
          <a:bodyPr wrap="square">
            <a:spAutoFit/>
          </a:bodyPr>
          <a:lstStyle/>
          <a:p>
            <a:pPr algn="just"/>
            <a:r>
              <a:rPr lang="en-US" sz="2000" dirty="0"/>
              <a:t>The search proceeds immediately to the deepest level of the search tree, where the nodes have no successors</a:t>
            </a:r>
          </a:p>
        </p:txBody>
      </p:sp>
      <p:sp>
        <p:nvSpPr>
          <p:cNvPr id="9" name="Rectangle 8">
            <a:extLst>
              <a:ext uri="{FF2B5EF4-FFF2-40B4-BE49-F238E27FC236}">
                <a16:creationId xmlns:a16="http://schemas.microsoft.com/office/drawing/2014/main" id="{4B50FFE6-0C42-4191-94EC-9414CFD28790}"/>
              </a:ext>
            </a:extLst>
          </p:cNvPr>
          <p:cNvSpPr/>
          <p:nvPr/>
        </p:nvSpPr>
        <p:spPr>
          <a:xfrm>
            <a:off x="175844" y="4008848"/>
            <a:ext cx="8771206" cy="707886"/>
          </a:xfrm>
          <a:prstGeom prst="rect">
            <a:avLst/>
          </a:prstGeom>
        </p:spPr>
        <p:txBody>
          <a:bodyPr wrap="square">
            <a:spAutoFit/>
          </a:bodyPr>
          <a:lstStyle/>
          <a:p>
            <a:pPr algn="just"/>
            <a:r>
              <a:rPr lang="en-US" sz="2000" dirty="0"/>
              <a:t>As those nodes are expanded, they are dropped from the frontier, so then the search “backs up” to the next deepest node that still has unexplored successors.</a:t>
            </a:r>
          </a:p>
        </p:txBody>
      </p:sp>
      <p:sp>
        <p:nvSpPr>
          <p:cNvPr id="10" name="Rectangle 9">
            <a:extLst>
              <a:ext uri="{FF2B5EF4-FFF2-40B4-BE49-F238E27FC236}">
                <a16:creationId xmlns:a16="http://schemas.microsoft.com/office/drawing/2014/main" id="{BA1C5D82-B3F8-4639-B356-C55E9CFDB67A}"/>
              </a:ext>
            </a:extLst>
          </p:cNvPr>
          <p:cNvSpPr/>
          <p:nvPr/>
        </p:nvSpPr>
        <p:spPr>
          <a:xfrm>
            <a:off x="175845" y="5031100"/>
            <a:ext cx="8391379" cy="707886"/>
          </a:xfrm>
          <a:prstGeom prst="rect">
            <a:avLst/>
          </a:prstGeom>
        </p:spPr>
        <p:txBody>
          <a:bodyPr wrap="square">
            <a:spAutoFit/>
          </a:bodyPr>
          <a:lstStyle/>
          <a:p>
            <a:pPr algn="just"/>
            <a:r>
              <a:rPr lang="en-US" sz="2000" dirty="0"/>
              <a:t>The depth-first search algorithm is an instance of the graph-search algorithm, where it uses a LIFO queue</a:t>
            </a:r>
          </a:p>
        </p:txBody>
      </p:sp>
    </p:spTree>
    <p:extLst>
      <p:ext uri="{BB962C8B-B14F-4D97-AF65-F5344CB8AC3E}">
        <p14:creationId xmlns:p14="http://schemas.microsoft.com/office/powerpoint/2010/main" val="28298980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2867" y="660021"/>
            <a:ext cx="7808976" cy="1088136"/>
          </a:xfrm>
        </p:spPr>
        <p:txBody>
          <a:bodyPr>
            <a:normAutofit fontScale="90000"/>
          </a:bodyPr>
          <a:lstStyle/>
          <a:p>
            <a:r>
              <a:rPr lang="en-US" b="1" dirty="0"/>
              <a:t>DEPTH-FIRST SEARCH:</a:t>
            </a:r>
            <a:br>
              <a:rPr lang="en-US" b="1" dirty="0"/>
            </a:br>
            <a:r>
              <a:rPr lang="en-US" b="1" dirty="0"/>
              <a:t>SEARCH TREE</a:t>
            </a:r>
            <a:endParaRPr lang="en-US" dirty="0"/>
          </a:p>
        </p:txBody>
      </p:sp>
      <p:pic>
        <p:nvPicPr>
          <p:cNvPr id="3" name="Picture 2">
            <a:extLst>
              <a:ext uri="{FF2B5EF4-FFF2-40B4-BE49-F238E27FC236}">
                <a16:creationId xmlns:a16="http://schemas.microsoft.com/office/drawing/2014/main" id="{E3F70F57-995A-4142-8C32-1050E78283F8}"/>
              </a:ext>
            </a:extLst>
          </p:cNvPr>
          <p:cNvPicPr>
            <a:picLocks noChangeAspect="1"/>
          </p:cNvPicPr>
          <p:nvPr/>
        </p:nvPicPr>
        <p:blipFill>
          <a:blip r:embed="rId2"/>
          <a:stretch>
            <a:fillRect/>
          </a:stretch>
        </p:blipFill>
        <p:spPr>
          <a:xfrm>
            <a:off x="0" y="1997612"/>
            <a:ext cx="9143999" cy="4860388"/>
          </a:xfrm>
          <a:prstGeom prst="rect">
            <a:avLst/>
          </a:prstGeom>
        </p:spPr>
      </p:pic>
    </p:spTree>
    <p:extLst>
      <p:ext uri="{BB962C8B-B14F-4D97-AF65-F5344CB8AC3E}">
        <p14:creationId xmlns:p14="http://schemas.microsoft.com/office/powerpoint/2010/main" val="27712780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732" y="645953"/>
            <a:ext cx="8849268" cy="1088136"/>
          </a:xfrm>
        </p:spPr>
        <p:txBody>
          <a:bodyPr>
            <a:normAutofit fontScale="90000"/>
          </a:bodyPr>
          <a:lstStyle/>
          <a:p>
            <a:r>
              <a:rPr lang="en-US" b="1" dirty="0"/>
              <a:t>DEPTH-FIRST SEARCH:</a:t>
            </a:r>
            <a:br>
              <a:rPr lang="en-US" b="1" dirty="0"/>
            </a:br>
            <a:r>
              <a:rPr lang="en-US" sz="3600" b="1" dirty="0"/>
              <a:t>Optimality, Complexity, Completeness</a:t>
            </a:r>
            <a:endParaRPr lang="en-US" dirty="0"/>
          </a:p>
        </p:txBody>
      </p:sp>
      <p:sp>
        <p:nvSpPr>
          <p:cNvPr id="3" name="Rectangle 2">
            <a:extLst>
              <a:ext uri="{FF2B5EF4-FFF2-40B4-BE49-F238E27FC236}">
                <a16:creationId xmlns:a16="http://schemas.microsoft.com/office/drawing/2014/main" id="{A41FF41E-F970-4664-A27A-D2EFEF563A9F}"/>
              </a:ext>
            </a:extLst>
          </p:cNvPr>
          <p:cNvSpPr/>
          <p:nvPr/>
        </p:nvSpPr>
        <p:spPr>
          <a:xfrm>
            <a:off x="147366" y="2031333"/>
            <a:ext cx="8849268" cy="1200329"/>
          </a:xfrm>
          <a:prstGeom prst="rect">
            <a:avLst/>
          </a:prstGeom>
        </p:spPr>
        <p:txBody>
          <a:bodyPr wrap="square">
            <a:spAutoFit/>
          </a:bodyPr>
          <a:lstStyle/>
          <a:p>
            <a:pPr algn="just"/>
            <a:r>
              <a:rPr lang="en-US" dirty="0"/>
              <a:t>The graph-search version, which avoids repeated states and redundant paths, is </a:t>
            </a:r>
            <a:r>
              <a:rPr lang="en-US" b="1" dirty="0"/>
              <a:t>complete</a:t>
            </a:r>
            <a:r>
              <a:rPr lang="en-US" dirty="0"/>
              <a:t> in finite state spaces because it will eventually expand every node. The tree-search version, on the other hand, is </a:t>
            </a:r>
            <a:r>
              <a:rPr lang="en-US" b="1" i="1" dirty="0"/>
              <a:t>not </a:t>
            </a:r>
            <a:r>
              <a:rPr lang="en-US" b="1" dirty="0"/>
              <a:t>complete </a:t>
            </a:r>
            <a:r>
              <a:rPr lang="en-US" dirty="0"/>
              <a:t>In infinite state spaces, both versions fail if an infinite non-goal path is encountered.</a:t>
            </a:r>
            <a:endParaRPr lang="en-US" b="1" dirty="0"/>
          </a:p>
        </p:txBody>
      </p:sp>
      <p:sp>
        <p:nvSpPr>
          <p:cNvPr id="4" name="Rectangle 3">
            <a:extLst>
              <a:ext uri="{FF2B5EF4-FFF2-40B4-BE49-F238E27FC236}">
                <a16:creationId xmlns:a16="http://schemas.microsoft.com/office/drawing/2014/main" id="{8D994547-F7B7-4B20-ACFE-599572F6AA12}"/>
              </a:ext>
            </a:extLst>
          </p:cNvPr>
          <p:cNvSpPr/>
          <p:nvPr/>
        </p:nvSpPr>
        <p:spPr>
          <a:xfrm>
            <a:off x="147366" y="3300051"/>
            <a:ext cx="8996634" cy="1200329"/>
          </a:xfrm>
          <a:prstGeom prst="rect">
            <a:avLst/>
          </a:prstGeom>
        </p:spPr>
        <p:txBody>
          <a:bodyPr wrap="square">
            <a:spAutoFit/>
          </a:bodyPr>
          <a:lstStyle/>
          <a:p>
            <a:pPr algn="just"/>
            <a:r>
              <a:rPr lang="en-US" dirty="0"/>
              <a:t>Both versions are </a:t>
            </a:r>
            <a:r>
              <a:rPr lang="en-US" b="1" dirty="0"/>
              <a:t>nonoptimal</a:t>
            </a:r>
            <a:r>
              <a:rPr lang="en-US" dirty="0"/>
              <a:t>. For example, in Figure 3.16, depth first search will explore the entire left subtree even if node C is a goal node. If node J were also a goal node, then depth-first search would return it as a solution instead of C, which would be a better solution; hence, depth-first search is not optimal.</a:t>
            </a:r>
          </a:p>
        </p:txBody>
      </p:sp>
      <p:sp>
        <p:nvSpPr>
          <p:cNvPr id="5" name="Rectangle 4">
            <a:extLst>
              <a:ext uri="{FF2B5EF4-FFF2-40B4-BE49-F238E27FC236}">
                <a16:creationId xmlns:a16="http://schemas.microsoft.com/office/drawing/2014/main" id="{472E4D49-3765-4A20-9A37-97B0A2473E4C}"/>
              </a:ext>
            </a:extLst>
          </p:cNvPr>
          <p:cNvSpPr/>
          <p:nvPr/>
        </p:nvSpPr>
        <p:spPr>
          <a:xfrm>
            <a:off x="147366" y="4639190"/>
            <a:ext cx="8849268" cy="646331"/>
          </a:xfrm>
          <a:prstGeom prst="rect">
            <a:avLst/>
          </a:prstGeom>
        </p:spPr>
        <p:txBody>
          <a:bodyPr wrap="square">
            <a:spAutoFit/>
          </a:bodyPr>
          <a:lstStyle/>
          <a:p>
            <a:pPr algn="just"/>
            <a:r>
              <a:rPr lang="en-US" dirty="0"/>
              <a:t>A depth-first tree search, may generate all of the </a:t>
            </a:r>
            <a:r>
              <a:rPr lang="en-US" b="1" dirty="0"/>
              <a:t>O(</a:t>
            </a:r>
            <a:r>
              <a:rPr lang="en-US" b="1" dirty="0" err="1"/>
              <a:t>b</a:t>
            </a:r>
            <a:r>
              <a:rPr lang="en-US" b="1" baseline="30000" dirty="0" err="1"/>
              <a:t>m</a:t>
            </a:r>
            <a:r>
              <a:rPr lang="en-US" b="1" dirty="0"/>
              <a:t>) </a:t>
            </a:r>
            <a:r>
              <a:rPr lang="en-US" dirty="0"/>
              <a:t>nodes in the search tree, where </a:t>
            </a:r>
            <a:r>
              <a:rPr lang="en-US" b="1" dirty="0"/>
              <a:t>m</a:t>
            </a:r>
            <a:r>
              <a:rPr lang="en-US" dirty="0"/>
              <a:t> is the maximum depth of any node; this can be much greater than the size of the state space.</a:t>
            </a:r>
          </a:p>
        </p:txBody>
      </p:sp>
      <p:sp>
        <p:nvSpPr>
          <p:cNvPr id="6" name="Rectangle 5">
            <a:extLst>
              <a:ext uri="{FF2B5EF4-FFF2-40B4-BE49-F238E27FC236}">
                <a16:creationId xmlns:a16="http://schemas.microsoft.com/office/drawing/2014/main" id="{F3B33392-1607-472F-9C71-7BBF0DEDBEBC}"/>
              </a:ext>
            </a:extLst>
          </p:cNvPr>
          <p:cNvSpPr/>
          <p:nvPr/>
        </p:nvSpPr>
        <p:spPr>
          <a:xfrm>
            <a:off x="147366" y="5494668"/>
            <a:ext cx="8849268" cy="646331"/>
          </a:xfrm>
          <a:prstGeom prst="rect">
            <a:avLst/>
          </a:prstGeom>
        </p:spPr>
        <p:txBody>
          <a:bodyPr wrap="square">
            <a:spAutoFit/>
          </a:bodyPr>
          <a:lstStyle/>
          <a:p>
            <a:pPr algn="just"/>
            <a:r>
              <a:rPr lang="en-US" dirty="0"/>
              <a:t>For a state </a:t>
            </a:r>
            <a:r>
              <a:rPr lang="en-US" b="1" dirty="0"/>
              <a:t>space</a:t>
            </a:r>
            <a:r>
              <a:rPr lang="en-US" dirty="0"/>
              <a:t> with branching factor b and maximum depth m, depth-first search requires storage of only </a:t>
            </a:r>
            <a:r>
              <a:rPr lang="en-US" b="1" dirty="0"/>
              <a:t>O(</a:t>
            </a:r>
            <a:r>
              <a:rPr lang="en-US" b="1" dirty="0" err="1"/>
              <a:t>bm</a:t>
            </a:r>
            <a:r>
              <a:rPr lang="en-US" b="1" dirty="0"/>
              <a:t>) </a:t>
            </a:r>
            <a:r>
              <a:rPr lang="en-US" dirty="0"/>
              <a:t>nodes.</a:t>
            </a:r>
          </a:p>
        </p:txBody>
      </p:sp>
    </p:spTree>
    <p:extLst>
      <p:ext uri="{BB962C8B-B14F-4D97-AF65-F5344CB8AC3E}">
        <p14:creationId xmlns:p14="http://schemas.microsoft.com/office/powerpoint/2010/main" val="2771708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DFS v/s BFS</a:t>
            </a:r>
          </a:p>
        </p:txBody>
      </p:sp>
      <p:pic>
        <p:nvPicPr>
          <p:cNvPr id="3" name="Picture 2">
            <a:extLst>
              <a:ext uri="{FF2B5EF4-FFF2-40B4-BE49-F238E27FC236}">
                <a16:creationId xmlns:a16="http://schemas.microsoft.com/office/drawing/2014/main" id="{186E6F72-0879-4C76-890F-B74AEEF7A85A}"/>
              </a:ext>
            </a:extLst>
          </p:cNvPr>
          <p:cNvPicPr>
            <a:picLocks noChangeAspect="1"/>
          </p:cNvPicPr>
          <p:nvPr/>
        </p:nvPicPr>
        <p:blipFill>
          <a:blip r:embed="rId2"/>
          <a:stretch>
            <a:fillRect/>
          </a:stretch>
        </p:blipFill>
        <p:spPr>
          <a:xfrm>
            <a:off x="98474" y="2210754"/>
            <a:ext cx="9045526" cy="3786989"/>
          </a:xfrm>
          <a:prstGeom prst="rect">
            <a:avLst/>
          </a:prstGeom>
        </p:spPr>
      </p:pic>
    </p:spTree>
    <p:extLst>
      <p:ext uri="{BB962C8B-B14F-4D97-AF65-F5344CB8AC3E}">
        <p14:creationId xmlns:p14="http://schemas.microsoft.com/office/powerpoint/2010/main" val="12718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Types of AI</a:t>
            </a:r>
          </a:p>
        </p:txBody>
      </p:sp>
      <p:sp>
        <p:nvSpPr>
          <p:cNvPr id="6" name="Subtitle 5">
            <a:extLst>
              <a:ext uri="{FF2B5EF4-FFF2-40B4-BE49-F238E27FC236}">
                <a16:creationId xmlns:a16="http://schemas.microsoft.com/office/drawing/2014/main" id="{79ED0267-E29A-4837-8269-B8D2041A4C51}"/>
              </a:ext>
            </a:extLst>
          </p:cNvPr>
          <p:cNvSpPr>
            <a:spLocks noGrp="1"/>
          </p:cNvSpPr>
          <p:nvPr>
            <p:ph type="subTitle" idx="1"/>
          </p:nvPr>
        </p:nvSpPr>
        <p:spPr/>
        <p:txBody>
          <a:bodyPr/>
          <a:lstStyle/>
          <a:p>
            <a:r>
              <a:rPr lang="en-US" dirty="0"/>
              <a:t>Soft or Weak AI</a:t>
            </a:r>
          </a:p>
        </p:txBody>
      </p:sp>
      <p:pic>
        <p:nvPicPr>
          <p:cNvPr id="3" name="Picture 2">
            <a:extLst>
              <a:ext uri="{FF2B5EF4-FFF2-40B4-BE49-F238E27FC236}">
                <a16:creationId xmlns:a16="http://schemas.microsoft.com/office/drawing/2014/main" id="{83CFE32E-4E33-4AA8-86CA-053552915483}"/>
              </a:ext>
            </a:extLst>
          </p:cNvPr>
          <p:cNvPicPr>
            <a:picLocks noChangeAspect="1"/>
          </p:cNvPicPr>
          <p:nvPr/>
        </p:nvPicPr>
        <p:blipFill>
          <a:blip r:embed="rId2"/>
          <a:stretch>
            <a:fillRect/>
          </a:stretch>
        </p:blipFill>
        <p:spPr>
          <a:xfrm>
            <a:off x="239150" y="2042748"/>
            <a:ext cx="8665699" cy="4161104"/>
          </a:xfrm>
          <a:prstGeom prst="rect">
            <a:avLst/>
          </a:prstGeom>
        </p:spPr>
      </p:pic>
    </p:spTree>
    <p:extLst>
      <p:ext uri="{BB962C8B-B14F-4D97-AF65-F5344CB8AC3E}">
        <p14:creationId xmlns:p14="http://schemas.microsoft.com/office/powerpoint/2010/main" val="35776376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DFS v/s BFS</a:t>
            </a:r>
          </a:p>
        </p:txBody>
      </p:sp>
      <p:pic>
        <p:nvPicPr>
          <p:cNvPr id="4" name="Picture 2">
            <a:extLst>
              <a:ext uri="{FF2B5EF4-FFF2-40B4-BE49-F238E27FC236}">
                <a16:creationId xmlns:a16="http://schemas.microsoft.com/office/drawing/2014/main" id="{F0398577-3811-4F02-93E0-77AA6800E366}"/>
              </a:ext>
            </a:extLst>
          </p:cNvPr>
          <p:cNvPicPr>
            <a:picLocks noChangeAspect="1" noChangeArrowheads="1"/>
          </p:cNvPicPr>
          <p:nvPr/>
        </p:nvPicPr>
        <p:blipFill>
          <a:blip r:embed="rId2" cstate="print"/>
          <a:srcRect/>
          <a:stretch>
            <a:fillRect/>
          </a:stretch>
        </p:blipFill>
        <p:spPr bwMode="auto">
          <a:xfrm>
            <a:off x="227012" y="2025747"/>
            <a:ext cx="8916988" cy="4149969"/>
          </a:xfrm>
          <a:prstGeom prst="rect">
            <a:avLst/>
          </a:prstGeom>
          <a:noFill/>
          <a:ln w="9525">
            <a:noFill/>
            <a:miter lim="800000"/>
            <a:headEnd/>
            <a:tailEnd/>
          </a:ln>
        </p:spPr>
      </p:pic>
    </p:spTree>
    <p:extLst>
      <p:ext uri="{BB962C8B-B14F-4D97-AF65-F5344CB8AC3E}">
        <p14:creationId xmlns:p14="http://schemas.microsoft.com/office/powerpoint/2010/main" val="17847469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just"/>
            <a:r>
              <a:rPr lang="en-US" b="1" dirty="0"/>
              <a:t>DEPTH-LIMITED SEARCH</a:t>
            </a:r>
            <a:endParaRPr lang="en-US" dirty="0"/>
          </a:p>
        </p:txBody>
      </p:sp>
      <p:sp>
        <p:nvSpPr>
          <p:cNvPr id="3" name="Rectangle 2">
            <a:extLst>
              <a:ext uri="{FF2B5EF4-FFF2-40B4-BE49-F238E27FC236}">
                <a16:creationId xmlns:a16="http://schemas.microsoft.com/office/drawing/2014/main" id="{8FB3F618-7BB8-44FA-A125-15578359D28E}"/>
              </a:ext>
            </a:extLst>
          </p:cNvPr>
          <p:cNvSpPr/>
          <p:nvPr/>
        </p:nvSpPr>
        <p:spPr>
          <a:xfrm>
            <a:off x="232116" y="2215833"/>
            <a:ext cx="8630529" cy="707886"/>
          </a:xfrm>
          <a:prstGeom prst="rect">
            <a:avLst/>
          </a:prstGeom>
        </p:spPr>
        <p:txBody>
          <a:bodyPr wrap="square">
            <a:spAutoFit/>
          </a:bodyPr>
          <a:lstStyle/>
          <a:p>
            <a:pPr marL="342900" indent="-342900" algn="just">
              <a:buFont typeface="Arial" panose="020B0604020202020204" pitchFamily="34" charset="0"/>
              <a:buChar char="•"/>
            </a:pPr>
            <a:r>
              <a:rPr lang="en-US" sz="2000" dirty="0"/>
              <a:t>The embarrassing failure of depth-first search in infinite state spaces can be alleviated by supplying depth-first search with a predetermined depth limit .</a:t>
            </a:r>
          </a:p>
        </p:txBody>
      </p:sp>
      <p:sp>
        <p:nvSpPr>
          <p:cNvPr id="4" name="Rectangle 3">
            <a:extLst>
              <a:ext uri="{FF2B5EF4-FFF2-40B4-BE49-F238E27FC236}">
                <a16:creationId xmlns:a16="http://schemas.microsoft.com/office/drawing/2014/main" id="{EA7CA238-8A7B-44D0-BD7C-C57AD7951975}"/>
              </a:ext>
            </a:extLst>
          </p:cNvPr>
          <p:cNvSpPr/>
          <p:nvPr/>
        </p:nvSpPr>
        <p:spPr>
          <a:xfrm>
            <a:off x="232116" y="3262756"/>
            <a:ext cx="8475786" cy="400110"/>
          </a:xfrm>
          <a:prstGeom prst="rect">
            <a:avLst/>
          </a:prstGeom>
        </p:spPr>
        <p:txBody>
          <a:bodyPr wrap="square">
            <a:spAutoFit/>
          </a:bodyPr>
          <a:lstStyle/>
          <a:p>
            <a:pPr marL="342900" indent="-342900" algn="just">
              <a:buFont typeface="Arial" panose="020B0604020202020204" pitchFamily="34" charset="0"/>
              <a:buChar char="•"/>
            </a:pPr>
            <a:r>
              <a:rPr lang="en-US" sz="2000" dirty="0"/>
              <a:t>That is, nodes at depth  are treated as if they have no successors. </a:t>
            </a:r>
          </a:p>
        </p:txBody>
      </p:sp>
      <p:sp>
        <p:nvSpPr>
          <p:cNvPr id="5" name="Rectangle 4">
            <a:extLst>
              <a:ext uri="{FF2B5EF4-FFF2-40B4-BE49-F238E27FC236}">
                <a16:creationId xmlns:a16="http://schemas.microsoft.com/office/drawing/2014/main" id="{E1025C45-1BD2-4A6B-986C-2B16A7E71284}"/>
              </a:ext>
            </a:extLst>
          </p:cNvPr>
          <p:cNvSpPr/>
          <p:nvPr/>
        </p:nvSpPr>
        <p:spPr>
          <a:xfrm>
            <a:off x="232116" y="3802840"/>
            <a:ext cx="5141536" cy="400110"/>
          </a:xfrm>
          <a:prstGeom prst="rect">
            <a:avLst/>
          </a:prstGeom>
        </p:spPr>
        <p:txBody>
          <a:bodyPr wrap="none">
            <a:spAutoFit/>
          </a:bodyPr>
          <a:lstStyle/>
          <a:p>
            <a:pPr marL="342900" indent="-342900">
              <a:buFont typeface="Arial" panose="020B0604020202020204" pitchFamily="34" charset="0"/>
              <a:buChar char="•"/>
            </a:pPr>
            <a:r>
              <a:rPr lang="en-US" sz="2000" dirty="0"/>
              <a:t>This approach is called </a:t>
            </a:r>
            <a:r>
              <a:rPr lang="en-US" sz="2000" b="1" dirty="0"/>
              <a:t>depth-limited search</a:t>
            </a:r>
            <a:endParaRPr lang="en-US" sz="2000" dirty="0"/>
          </a:p>
        </p:txBody>
      </p:sp>
      <p:sp>
        <p:nvSpPr>
          <p:cNvPr id="6" name="Rectangle 5">
            <a:extLst>
              <a:ext uri="{FF2B5EF4-FFF2-40B4-BE49-F238E27FC236}">
                <a16:creationId xmlns:a16="http://schemas.microsoft.com/office/drawing/2014/main" id="{C564DFA1-C816-425E-809A-0A8F89DC7E26}"/>
              </a:ext>
            </a:extLst>
          </p:cNvPr>
          <p:cNvSpPr/>
          <p:nvPr/>
        </p:nvSpPr>
        <p:spPr>
          <a:xfrm>
            <a:off x="232115" y="4424291"/>
            <a:ext cx="8630529" cy="1631216"/>
          </a:xfrm>
          <a:prstGeom prst="rect">
            <a:avLst/>
          </a:prstGeom>
        </p:spPr>
        <p:txBody>
          <a:bodyPr wrap="square">
            <a:spAutoFit/>
          </a:bodyPr>
          <a:lstStyle/>
          <a:p>
            <a:pPr marL="342900" indent="-342900" algn="just">
              <a:buFont typeface="Arial" panose="020B0604020202020204" pitchFamily="34" charset="0"/>
              <a:buChar char="•"/>
            </a:pPr>
            <a:r>
              <a:rPr lang="en-US" sz="2000" dirty="0"/>
              <a:t>Depth-limited search will also be nonoptimal if we choose  </a:t>
            </a:r>
            <a:r>
              <a:rPr lang="en-US" sz="2000" b="1" dirty="0">
                <a:latin typeface="Forte" panose="03060902040502070203" pitchFamily="66" charset="0"/>
              </a:rPr>
              <a:t>l</a:t>
            </a:r>
            <a:r>
              <a:rPr lang="en-US" sz="2000" b="1" dirty="0"/>
              <a:t>&gt; d</a:t>
            </a:r>
            <a:r>
              <a:rPr lang="en-US" sz="2000" dirty="0"/>
              <a:t>. Its time complexity is </a:t>
            </a:r>
            <a:r>
              <a:rPr lang="en-US" sz="2000" b="1" dirty="0"/>
              <a:t>O(b</a:t>
            </a:r>
            <a:r>
              <a:rPr lang="en-US" sz="2000" b="1" baseline="30000" dirty="0">
                <a:latin typeface="Forte" panose="03060902040502070203" pitchFamily="66" charset="0"/>
              </a:rPr>
              <a:t>l</a:t>
            </a:r>
            <a:r>
              <a:rPr lang="en-US" sz="2000" b="1" dirty="0"/>
              <a:t>)</a:t>
            </a:r>
            <a:r>
              <a:rPr lang="en-US" sz="2000" dirty="0"/>
              <a:t> and its space complexity is </a:t>
            </a:r>
            <a:r>
              <a:rPr lang="en-US" sz="2000" b="1" dirty="0"/>
              <a:t>O(b</a:t>
            </a:r>
            <a:r>
              <a:rPr lang="en-US" sz="2000" b="1" dirty="0">
                <a:latin typeface="Forte" panose="03060902040502070203" pitchFamily="66" charset="0"/>
              </a:rPr>
              <a:t>l</a:t>
            </a:r>
            <a:r>
              <a:rPr lang="en-US" sz="2000" b="1" dirty="0"/>
              <a:t>). </a:t>
            </a:r>
          </a:p>
          <a:p>
            <a:pPr marL="342900" indent="-342900" algn="just">
              <a:buFont typeface="Arial" panose="020B0604020202020204" pitchFamily="34" charset="0"/>
              <a:buChar char="•"/>
            </a:pPr>
            <a:endParaRPr lang="en-US" sz="2000" b="1" dirty="0"/>
          </a:p>
          <a:p>
            <a:pPr marL="342900" indent="-342900" algn="just">
              <a:buFont typeface="Arial" panose="020B0604020202020204" pitchFamily="34" charset="0"/>
              <a:buChar char="•"/>
            </a:pPr>
            <a:r>
              <a:rPr lang="en-US" sz="2000" dirty="0"/>
              <a:t>Depth-first search can be viewed as a special case of depth-limited search with </a:t>
            </a:r>
            <a:r>
              <a:rPr lang="en-US" sz="2000" dirty="0">
                <a:latin typeface="Forte" panose="03060902040502070203" pitchFamily="66" charset="0"/>
              </a:rPr>
              <a:t>l</a:t>
            </a:r>
            <a:r>
              <a:rPr lang="en-US" sz="2000" dirty="0"/>
              <a:t>=∞.</a:t>
            </a:r>
          </a:p>
        </p:txBody>
      </p:sp>
    </p:spTree>
    <p:extLst>
      <p:ext uri="{BB962C8B-B14F-4D97-AF65-F5344CB8AC3E}">
        <p14:creationId xmlns:p14="http://schemas.microsoft.com/office/powerpoint/2010/main" val="15446084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730359"/>
            <a:ext cx="7808976" cy="1088136"/>
          </a:xfrm>
        </p:spPr>
        <p:txBody>
          <a:bodyPr>
            <a:normAutofit fontScale="90000"/>
          </a:bodyPr>
          <a:lstStyle/>
          <a:p>
            <a:r>
              <a:rPr lang="en-US" b="1" dirty="0"/>
              <a:t>DEPTH-LIMITED SEARCH:</a:t>
            </a:r>
            <a:br>
              <a:rPr lang="en-US" b="1" dirty="0"/>
            </a:br>
            <a:r>
              <a:rPr lang="en-US" b="1" dirty="0"/>
              <a:t>PSEUDOCODE</a:t>
            </a:r>
            <a:endParaRPr lang="en-US" dirty="0"/>
          </a:p>
        </p:txBody>
      </p:sp>
      <p:pic>
        <p:nvPicPr>
          <p:cNvPr id="3" name="Picture 2">
            <a:extLst>
              <a:ext uri="{FF2B5EF4-FFF2-40B4-BE49-F238E27FC236}">
                <a16:creationId xmlns:a16="http://schemas.microsoft.com/office/drawing/2014/main" id="{AC54091A-DFA1-4D96-9106-C7C74FF1C0CA}"/>
              </a:ext>
            </a:extLst>
          </p:cNvPr>
          <p:cNvPicPr>
            <a:picLocks noChangeAspect="1"/>
          </p:cNvPicPr>
          <p:nvPr/>
        </p:nvPicPr>
        <p:blipFill>
          <a:blip r:embed="rId2"/>
          <a:stretch>
            <a:fillRect/>
          </a:stretch>
        </p:blipFill>
        <p:spPr>
          <a:xfrm>
            <a:off x="150788" y="1953405"/>
            <a:ext cx="8993212" cy="4785019"/>
          </a:xfrm>
          <a:prstGeom prst="rect">
            <a:avLst/>
          </a:prstGeom>
        </p:spPr>
      </p:pic>
    </p:spTree>
    <p:extLst>
      <p:ext uri="{BB962C8B-B14F-4D97-AF65-F5344CB8AC3E}">
        <p14:creationId xmlns:p14="http://schemas.microsoft.com/office/powerpoint/2010/main" val="28000787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529" y="674088"/>
            <a:ext cx="7808976" cy="1088136"/>
          </a:xfrm>
        </p:spPr>
        <p:txBody>
          <a:bodyPr>
            <a:normAutofit fontScale="90000"/>
          </a:bodyPr>
          <a:lstStyle/>
          <a:p>
            <a:r>
              <a:rPr lang="en-US" b="1" dirty="0"/>
              <a:t>ITERATIVE DEEPENING </a:t>
            </a:r>
            <a:br>
              <a:rPr lang="en-US" b="1" dirty="0"/>
            </a:br>
            <a:r>
              <a:rPr lang="en-US" b="1" dirty="0"/>
              <a:t>DEPTH-FIRST SEARCH</a:t>
            </a:r>
            <a:endParaRPr lang="en-US" dirty="0"/>
          </a:p>
        </p:txBody>
      </p:sp>
      <p:sp>
        <p:nvSpPr>
          <p:cNvPr id="3" name="Rectangle 2">
            <a:extLst>
              <a:ext uri="{FF2B5EF4-FFF2-40B4-BE49-F238E27FC236}">
                <a16:creationId xmlns:a16="http://schemas.microsoft.com/office/drawing/2014/main" id="{2B39B481-BB8F-4CEB-8C61-359D0F796359}"/>
              </a:ext>
            </a:extLst>
          </p:cNvPr>
          <p:cNvSpPr/>
          <p:nvPr/>
        </p:nvSpPr>
        <p:spPr>
          <a:xfrm>
            <a:off x="168119" y="2204874"/>
            <a:ext cx="8708591" cy="1015663"/>
          </a:xfrm>
          <a:prstGeom prst="rect">
            <a:avLst/>
          </a:prstGeom>
        </p:spPr>
        <p:txBody>
          <a:bodyPr wrap="square">
            <a:spAutoFit/>
          </a:bodyPr>
          <a:lstStyle/>
          <a:p>
            <a:pPr marL="342900" indent="-342900" algn="just">
              <a:buFont typeface="Arial" panose="020B0604020202020204" pitchFamily="34" charset="0"/>
              <a:buChar char="•"/>
            </a:pPr>
            <a:r>
              <a:rPr lang="en-US" sz="2000" b="1" dirty="0">
                <a:latin typeface="Times-Bold"/>
              </a:rPr>
              <a:t>Iterative deepening search </a:t>
            </a:r>
            <a:r>
              <a:rPr lang="en-US" sz="2000" dirty="0">
                <a:latin typeface="Times-Roman"/>
              </a:rPr>
              <a:t>(or iterative deepening depth-first search) is a general strategy, often used in combination with depth-first tree search, that finds the best depth limit. </a:t>
            </a:r>
            <a:endParaRPr lang="en-US" sz="2000" dirty="0"/>
          </a:p>
        </p:txBody>
      </p:sp>
      <p:sp>
        <p:nvSpPr>
          <p:cNvPr id="4" name="Rectangle 3">
            <a:extLst>
              <a:ext uri="{FF2B5EF4-FFF2-40B4-BE49-F238E27FC236}">
                <a16:creationId xmlns:a16="http://schemas.microsoft.com/office/drawing/2014/main" id="{F7489DB7-E77C-435A-B8AE-8723073E1073}"/>
              </a:ext>
            </a:extLst>
          </p:cNvPr>
          <p:cNvSpPr/>
          <p:nvPr/>
        </p:nvSpPr>
        <p:spPr>
          <a:xfrm>
            <a:off x="168120" y="3312998"/>
            <a:ext cx="8708590" cy="707886"/>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Times-Roman"/>
              </a:rPr>
              <a:t>It does this by gradually increasing the limit—first 0, then 1, then 2, and so on—until a goal is found</a:t>
            </a:r>
            <a:endParaRPr lang="en-US" sz="2000" dirty="0"/>
          </a:p>
        </p:txBody>
      </p:sp>
      <p:sp>
        <p:nvSpPr>
          <p:cNvPr id="5" name="Rectangle 4">
            <a:extLst>
              <a:ext uri="{FF2B5EF4-FFF2-40B4-BE49-F238E27FC236}">
                <a16:creationId xmlns:a16="http://schemas.microsoft.com/office/drawing/2014/main" id="{6E23BF6C-4424-4450-9F64-F6D602775DED}"/>
              </a:ext>
            </a:extLst>
          </p:cNvPr>
          <p:cNvSpPr/>
          <p:nvPr/>
        </p:nvSpPr>
        <p:spPr>
          <a:xfrm>
            <a:off x="168120" y="4280169"/>
            <a:ext cx="9017391" cy="1815882"/>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Times-Roman"/>
              </a:rPr>
              <a:t>Iterative deepening combines the benefits of depth-first and breadth-first search. </a:t>
            </a:r>
          </a:p>
          <a:p>
            <a:pPr marL="342900" indent="-342900" algn="just">
              <a:buFont typeface="Arial" panose="020B0604020202020204" pitchFamily="34" charset="0"/>
              <a:buChar char="•"/>
            </a:pPr>
            <a:endParaRPr lang="en-US" sz="2000" dirty="0">
              <a:latin typeface="Times-Roman"/>
            </a:endParaRPr>
          </a:p>
          <a:p>
            <a:pPr marL="457200" indent="-457200" algn="just">
              <a:buFont typeface="+mj-lt"/>
              <a:buAutoNum type="arabicPeriod"/>
            </a:pPr>
            <a:r>
              <a:rPr lang="en-US" dirty="0">
                <a:latin typeface="Times-Roman"/>
              </a:rPr>
              <a:t>Like depth-first search, its </a:t>
            </a:r>
            <a:r>
              <a:rPr lang="en-US" b="1" dirty="0">
                <a:latin typeface="Times-Roman"/>
              </a:rPr>
              <a:t>memory requirements are modest: </a:t>
            </a:r>
            <a:r>
              <a:rPr lang="en-US" b="1" dirty="0">
                <a:latin typeface="CMMI10"/>
              </a:rPr>
              <a:t>O</a:t>
            </a:r>
            <a:r>
              <a:rPr lang="en-US" b="1" dirty="0">
                <a:latin typeface="CMR10"/>
              </a:rPr>
              <a:t>(</a:t>
            </a:r>
            <a:r>
              <a:rPr lang="en-US" b="1" dirty="0">
                <a:latin typeface="CMMI10"/>
              </a:rPr>
              <a:t>bd</a:t>
            </a:r>
            <a:r>
              <a:rPr lang="en-US" b="1" dirty="0">
                <a:latin typeface="CMR10"/>
              </a:rPr>
              <a:t>)</a:t>
            </a:r>
            <a:r>
              <a:rPr lang="en-US" dirty="0">
                <a:latin typeface="CMR10"/>
              </a:rPr>
              <a:t> </a:t>
            </a:r>
            <a:r>
              <a:rPr lang="en-US" dirty="0">
                <a:latin typeface="Times-Roman"/>
              </a:rPr>
              <a:t>to be precise.</a:t>
            </a:r>
          </a:p>
          <a:p>
            <a:pPr marL="342900" indent="-342900" algn="just">
              <a:buFont typeface="+mj-lt"/>
              <a:buAutoNum type="arabicPeriod"/>
            </a:pPr>
            <a:endParaRPr lang="en-US" dirty="0">
              <a:latin typeface="Times-Roman"/>
            </a:endParaRPr>
          </a:p>
          <a:p>
            <a:pPr marL="457200" indent="-457200" algn="just">
              <a:buFont typeface="+mj-lt"/>
              <a:buAutoNum type="arabicPeriod"/>
            </a:pPr>
            <a:r>
              <a:rPr lang="en-US" dirty="0">
                <a:latin typeface="Times-Roman"/>
              </a:rPr>
              <a:t>Like breadth-first search, it is complete when the branching factor is finite </a:t>
            </a:r>
            <a:r>
              <a:rPr lang="en-US" b="1" dirty="0">
                <a:latin typeface="Times-Roman"/>
              </a:rPr>
              <a:t>and optimal </a:t>
            </a:r>
            <a:r>
              <a:rPr lang="en-US" dirty="0">
                <a:latin typeface="Times-Roman"/>
              </a:rPr>
              <a:t>when the path cost is a nondecreasing function of the depth of the node</a:t>
            </a:r>
            <a:endParaRPr lang="en-US" dirty="0"/>
          </a:p>
        </p:txBody>
      </p:sp>
    </p:spTree>
    <p:extLst>
      <p:ext uri="{BB962C8B-B14F-4D97-AF65-F5344CB8AC3E}">
        <p14:creationId xmlns:p14="http://schemas.microsoft.com/office/powerpoint/2010/main" val="17304359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529" y="674088"/>
            <a:ext cx="7808976" cy="1088136"/>
          </a:xfrm>
        </p:spPr>
        <p:txBody>
          <a:bodyPr>
            <a:normAutofit fontScale="90000"/>
          </a:bodyPr>
          <a:lstStyle/>
          <a:p>
            <a:r>
              <a:rPr lang="en-US" b="1" dirty="0"/>
              <a:t>ITERATIVE DEEPENING </a:t>
            </a:r>
            <a:br>
              <a:rPr lang="en-US" b="1" dirty="0"/>
            </a:br>
            <a:r>
              <a:rPr lang="en-US" b="1" dirty="0"/>
              <a:t>DEPTH-FIRST SEARCH TREE</a:t>
            </a:r>
            <a:endParaRPr lang="en-US" dirty="0"/>
          </a:p>
        </p:txBody>
      </p:sp>
      <p:pic>
        <p:nvPicPr>
          <p:cNvPr id="6" name="Picture 5">
            <a:extLst>
              <a:ext uri="{FF2B5EF4-FFF2-40B4-BE49-F238E27FC236}">
                <a16:creationId xmlns:a16="http://schemas.microsoft.com/office/drawing/2014/main" id="{72E64EE2-F817-4755-8A02-1970F204664A}"/>
              </a:ext>
            </a:extLst>
          </p:cNvPr>
          <p:cNvPicPr>
            <a:picLocks noChangeAspect="1"/>
          </p:cNvPicPr>
          <p:nvPr/>
        </p:nvPicPr>
        <p:blipFill>
          <a:blip r:embed="rId2"/>
          <a:stretch>
            <a:fillRect/>
          </a:stretch>
        </p:blipFill>
        <p:spPr>
          <a:xfrm>
            <a:off x="0" y="1897892"/>
            <a:ext cx="9144000" cy="4960108"/>
          </a:xfrm>
          <a:prstGeom prst="rect">
            <a:avLst/>
          </a:prstGeom>
        </p:spPr>
      </p:pic>
    </p:spTree>
    <p:extLst>
      <p:ext uri="{BB962C8B-B14F-4D97-AF65-F5344CB8AC3E}">
        <p14:creationId xmlns:p14="http://schemas.microsoft.com/office/powerpoint/2010/main" val="2349910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just"/>
            <a:r>
              <a:rPr lang="en-US" b="1" dirty="0"/>
              <a:t>IDP: COMPLEXITY</a:t>
            </a:r>
            <a:endParaRPr lang="en-US" dirty="0"/>
          </a:p>
        </p:txBody>
      </p:sp>
      <p:sp>
        <p:nvSpPr>
          <p:cNvPr id="3" name="Rectangle 2">
            <a:extLst>
              <a:ext uri="{FF2B5EF4-FFF2-40B4-BE49-F238E27FC236}">
                <a16:creationId xmlns:a16="http://schemas.microsoft.com/office/drawing/2014/main" id="{F5AA9BA5-99C9-4A9E-85C9-D1C3576F92F3}"/>
              </a:ext>
            </a:extLst>
          </p:cNvPr>
          <p:cNvSpPr/>
          <p:nvPr/>
        </p:nvSpPr>
        <p:spPr>
          <a:xfrm>
            <a:off x="175846" y="2044005"/>
            <a:ext cx="8785274" cy="707886"/>
          </a:xfrm>
          <a:prstGeom prst="rect">
            <a:avLst/>
          </a:prstGeom>
        </p:spPr>
        <p:txBody>
          <a:bodyPr wrap="square">
            <a:spAutoFit/>
          </a:bodyPr>
          <a:lstStyle/>
          <a:p>
            <a:pPr marL="342900" indent="-342900" algn="just">
              <a:buFont typeface="Arial" panose="020B0604020202020204" pitchFamily="34" charset="0"/>
              <a:buChar char="•"/>
            </a:pPr>
            <a:r>
              <a:rPr lang="en-US" sz="2000" dirty="0"/>
              <a:t>Iterative deepening search may seem wasteful because states are generated multiple times. It turns out this is not too costly.</a:t>
            </a:r>
          </a:p>
        </p:txBody>
      </p:sp>
      <p:sp>
        <p:nvSpPr>
          <p:cNvPr id="4" name="Rectangle 3">
            <a:extLst>
              <a:ext uri="{FF2B5EF4-FFF2-40B4-BE49-F238E27FC236}">
                <a16:creationId xmlns:a16="http://schemas.microsoft.com/office/drawing/2014/main" id="{13C66115-D483-497F-8E23-E98AD4FC549B}"/>
              </a:ext>
            </a:extLst>
          </p:cNvPr>
          <p:cNvSpPr/>
          <p:nvPr/>
        </p:nvSpPr>
        <p:spPr>
          <a:xfrm>
            <a:off x="175846" y="2921168"/>
            <a:ext cx="8968154" cy="1015663"/>
          </a:xfrm>
          <a:prstGeom prst="rect">
            <a:avLst/>
          </a:prstGeom>
        </p:spPr>
        <p:txBody>
          <a:bodyPr wrap="square">
            <a:spAutoFit/>
          </a:bodyPr>
          <a:lstStyle/>
          <a:p>
            <a:pPr marL="342900" indent="-342900" algn="just">
              <a:buFont typeface="Arial" panose="020B0604020202020204" pitchFamily="34" charset="0"/>
              <a:buChar char="•"/>
            </a:pPr>
            <a:r>
              <a:rPr lang="en-US" sz="2000" dirty="0"/>
              <a:t>The reason is that in a search tree with the same (or nearly the same) branching factor at each level, most of the nodes are in the bottom level, so it does not matter much that the upper levels are generated multiple times.</a:t>
            </a:r>
          </a:p>
        </p:txBody>
      </p:sp>
      <p:sp>
        <p:nvSpPr>
          <p:cNvPr id="5" name="Rectangle 4">
            <a:extLst>
              <a:ext uri="{FF2B5EF4-FFF2-40B4-BE49-F238E27FC236}">
                <a16:creationId xmlns:a16="http://schemas.microsoft.com/office/drawing/2014/main" id="{FCC89A01-7065-480B-9A8F-F762DE3390DA}"/>
              </a:ext>
            </a:extLst>
          </p:cNvPr>
          <p:cNvSpPr/>
          <p:nvPr/>
        </p:nvSpPr>
        <p:spPr>
          <a:xfrm>
            <a:off x="175846" y="4210521"/>
            <a:ext cx="8968154" cy="1015663"/>
          </a:xfrm>
          <a:prstGeom prst="rect">
            <a:avLst/>
          </a:prstGeom>
        </p:spPr>
        <p:txBody>
          <a:bodyPr wrap="square">
            <a:spAutoFit/>
          </a:bodyPr>
          <a:lstStyle/>
          <a:p>
            <a:pPr marL="342900" indent="-342900" algn="just">
              <a:buFont typeface="Arial" panose="020B0604020202020204" pitchFamily="34" charset="0"/>
              <a:buChar char="•"/>
            </a:pPr>
            <a:r>
              <a:rPr lang="en-US" sz="2000" dirty="0"/>
              <a:t>In an iterative deepening search, the nodes on the bottom level (depth d) are generated once, those on the next-to-bottom level are generated twice, and so on, up to the children of the root, which are generated d times.</a:t>
            </a:r>
          </a:p>
        </p:txBody>
      </p:sp>
      <p:sp>
        <p:nvSpPr>
          <p:cNvPr id="6" name="Rectangle 5">
            <a:extLst>
              <a:ext uri="{FF2B5EF4-FFF2-40B4-BE49-F238E27FC236}">
                <a16:creationId xmlns:a16="http://schemas.microsoft.com/office/drawing/2014/main" id="{1EDE6D2C-42DE-4BF9-A61C-B1C3B96BDC2B}"/>
              </a:ext>
            </a:extLst>
          </p:cNvPr>
          <p:cNvSpPr/>
          <p:nvPr/>
        </p:nvSpPr>
        <p:spPr>
          <a:xfrm>
            <a:off x="175846" y="5356091"/>
            <a:ext cx="8054471" cy="400110"/>
          </a:xfrm>
          <a:prstGeom prst="rect">
            <a:avLst/>
          </a:prstGeom>
        </p:spPr>
        <p:txBody>
          <a:bodyPr wrap="square">
            <a:spAutoFit/>
          </a:bodyPr>
          <a:lstStyle/>
          <a:p>
            <a:pPr marL="342900" indent="-342900" algn="just">
              <a:buFont typeface="Arial" panose="020B0604020202020204" pitchFamily="34" charset="0"/>
              <a:buChar char="•"/>
            </a:pPr>
            <a:r>
              <a:rPr lang="en-US" sz="2000" dirty="0"/>
              <a:t>So the total number of nodes generated in the worst case is</a:t>
            </a:r>
          </a:p>
        </p:txBody>
      </p:sp>
      <p:pic>
        <p:nvPicPr>
          <p:cNvPr id="7" name="Picture 6">
            <a:extLst>
              <a:ext uri="{FF2B5EF4-FFF2-40B4-BE49-F238E27FC236}">
                <a16:creationId xmlns:a16="http://schemas.microsoft.com/office/drawing/2014/main" id="{9D0DFEBA-2AA8-4FEA-8DCC-BA5BFADDF6C0}"/>
              </a:ext>
            </a:extLst>
          </p:cNvPr>
          <p:cNvPicPr>
            <a:picLocks noChangeAspect="1"/>
          </p:cNvPicPr>
          <p:nvPr/>
        </p:nvPicPr>
        <p:blipFill>
          <a:blip r:embed="rId2"/>
          <a:stretch>
            <a:fillRect/>
          </a:stretch>
        </p:blipFill>
        <p:spPr>
          <a:xfrm>
            <a:off x="1389257" y="5756201"/>
            <a:ext cx="5686792" cy="400050"/>
          </a:xfrm>
          <a:prstGeom prst="rect">
            <a:avLst/>
          </a:prstGeom>
        </p:spPr>
      </p:pic>
    </p:spTree>
    <p:extLst>
      <p:ext uri="{BB962C8B-B14F-4D97-AF65-F5344CB8AC3E}">
        <p14:creationId xmlns:p14="http://schemas.microsoft.com/office/powerpoint/2010/main" val="36668080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2867" y="490047"/>
            <a:ext cx="7808976" cy="1088136"/>
          </a:xfrm>
        </p:spPr>
        <p:txBody>
          <a:bodyPr>
            <a:normAutofit/>
          </a:bodyPr>
          <a:lstStyle/>
          <a:p>
            <a:r>
              <a:rPr lang="en-US" sz="4400" b="1" dirty="0"/>
              <a:t>BIDIRECTIONAL SEARCH</a:t>
            </a:r>
            <a:endParaRPr lang="en-US" sz="4400" dirty="0"/>
          </a:p>
        </p:txBody>
      </p:sp>
      <p:sp>
        <p:nvSpPr>
          <p:cNvPr id="3" name="Rectangle 2">
            <a:extLst>
              <a:ext uri="{FF2B5EF4-FFF2-40B4-BE49-F238E27FC236}">
                <a16:creationId xmlns:a16="http://schemas.microsoft.com/office/drawing/2014/main" id="{1EB5DD69-E4CC-481C-B6AA-9FBEFF23B8AC}"/>
              </a:ext>
            </a:extLst>
          </p:cNvPr>
          <p:cNvSpPr/>
          <p:nvPr/>
        </p:nvSpPr>
        <p:spPr>
          <a:xfrm>
            <a:off x="218048" y="1983214"/>
            <a:ext cx="8757139" cy="1015663"/>
          </a:xfrm>
          <a:prstGeom prst="rect">
            <a:avLst/>
          </a:prstGeom>
        </p:spPr>
        <p:txBody>
          <a:bodyPr wrap="square">
            <a:spAutoFit/>
          </a:bodyPr>
          <a:lstStyle/>
          <a:p>
            <a:pPr marL="342900" indent="-342900" algn="just">
              <a:buFont typeface="Arial" panose="020B0604020202020204" pitchFamily="34" charset="0"/>
              <a:buChar char="•"/>
            </a:pPr>
            <a:r>
              <a:rPr lang="en-US" sz="2000" dirty="0"/>
              <a:t>The idea behind bidirectional search is to run two simultaneous searches—one forward from the initial state and the other backward from the goal—hoping that the two searches meet in the middle</a:t>
            </a:r>
          </a:p>
        </p:txBody>
      </p:sp>
      <p:pic>
        <p:nvPicPr>
          <p:cNvPr id="4" name="Picture 3">
            <a:extLst>
              <a:ext uri="{FF2B5EF4-FFF2-40B4-BE49-F238E27FC236}">
                <a16:creationId xmlns:a16="http://schemas.microsoft.com/office/drawing/2014/main" id="{6F1CDF1B-D2C8-4700-A8AB-18DF76DAAB5C}"/>
              </a:ext>
            </a:extLst>
          </p:cNvPr>
          <p:cNvPicPr>
            <a:picLocks noChangeAspect="1"/>
          </p:cNvPicPr>
          <p:nvPr/>
        </p:nvPicPr>
        <p:blipFill>
          <a:blip r:embed="rId2"/>
          <a:stretch>
            <a:fillRect/>
          </a:stretch>
        </p:blipFill>
        <p:spPr>
          <a:xfrm>
            <a:off x="0" y="3951457"/>
            <a:ext cx="9144000" cy="2743200"/>
          </a:xfrm>
          <a:prstGeom prst="rect">
            <a:avLst/>
          </a:prstGeom>
        </p:spPr>
      </p:pic>
      <p:sp>
        <p:nvSpPr>
          <p:cNvPr id="5" name="Rectangle 4">
            <a:extLst>
              <a:ext uri="{FF2B5EF4-FFF2-40B4-BE49-F238E27FC236}">
                <a16:creationId xmlns:a16="http://schemas.microsoft.com/office/drawing/2014/main" id="{A32F311E-760C-410F-A7A5-16D7DBE2C7BB}"/>
              </a:ext>
            </a:extLst>
          </p:cNvPr>
          <p:cNvSpPr/>
          <p:nvPr/>
        </p:nvSpPr>
        <p:spPr>
          <a:xfrm>
            <a:off x="196949" y="2962816"/>
            <a:ext cx="8778238" cy="707886"/>
          </a:xfrm>
          <a:prstGeom prst="rect">
            <a:avLst/>
          </a:prstGeom>
        </p:spPr>
        <p:txBody>
          <a:bodyPr wrap="square">
            <a:spAutoFit/>
          </a:bodyPr>
          <a:lstStyle/>
          <a:p>
            <a:pPr marL="342900" indent="-342900" algn="just">
              <a:buFont typeface="Arial" panose="020B0604020202020204" pitchFamily="34" charset="0"/>
              <a:buChar char="•"/>
            </a:pPr>
            <a:r>
              <a:rPr lang="en-US" sz="2000" dirty="0"/>
              <a:t>Bidirectional search is implemented by replacing the goal test with a check to see whether the frontiers of the two searches intersect;</a:t>
            </a:r>
          </a:p>
        </p:txBody>
      </p:sp>
    </p:spTree>
    <p:extLst>
      <p:ext uri="{BB962C8B-B14F-4D97-AF65-F5344CB8AC3E}">
        <p14:creationId xmlns:p14="http://schemas.microsoft.com/office/powerpoint/2010/main" val="15790823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4732" y="772562"/>
            <a:ext cx="7808976" cy="1088136"/>
          </a:xfrm>
        </p:spPr>
        <p:txBody>
          <a:bodyPr>
            <a:noAutofit/>
          </a:bodyPr>
          <a:lstStyle/>
          <a:p>
            <a:r>
              <a:rPr lang="en-US" sz="3600" b="1" dirty="0"/>
              <a:t>COMPARING </a:t>
            </a:r>
            <a:br>
              <a:rPr lang="en-US" sz="3600" b="1" dirty="0"/>
            </a:br>
            <a:r>
              <a:rPr lang="en-US" sz="3600" b="1" dirty="0"/>
              <a:t>UNINFORMED SEARCH STRATEGIES</a:t>
            </a:r>
            <a:endParaRPr lang="en-US" sz="3600" dirty="0"/>
          </a:p>
        </p:txBody>
      </p:sp>
      <p:pic>
        <p:nvPicPr>
          <p:cNvPr id="3" name="Picture 2">
            <a:extLst>
              <a:ext uri="{FF2B5EF4-FFF2-40B4-BE49-F238E27FC236}">
                <a16:creationId xmlns:a16="http://schemas.microsoft.com/office/drawing/2014/main" id="{B49C773D-A69C-4BB0-A66A-F6E9E5A75941}"/>
              </a:ext>
            </a:extLst>
          </p:cNvPr>
          <p:cNvPicPr>
            <a:picLocks noChangeAspect="1"/>
          </p:cNvPicPr>
          <p:nvPr/>
        </p:nvPicPr>
        <p:blipFill>
          <a:blip r:embed="rId2"/>
          <a:stretch>
            <a:fillRect/>
          </a:stretch>
        </p:blipFill>
        <p:spPr>
          <a:xfrm>
            <a:off x="28575" y="2025749"/>
            <a:ext cx="9086850" cy="4059690"/>
          </a:xfrm>
          <a:prstGeom prst="rect">
            <a:avLst/>
          </a:prstGeom>
        </p:spPr>
      </p:pic>
    </p:spTree>
    <p:extLst>
      <p:ext uri="{BB962C8B-B14F-4D97-AF65-F5344CB8AC3E}">
        <p14:creationId xmlns:p14="http://schemas.microsoft.com/office/powerpoint/2010/main" val="30515283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1341" y="599704"/>
            <a:ext cx="7808976" cy="1088136"/>
          </a:xfrm>
        </p:spPr>
        <p:txBody>
          <a:bodyPr>
            <a:noAutofit/>
          </a:bodyPr>
          <a:lstStyle/>
          <a:p>
            <a:r>
              <a:rPr lang="en-US" sz="4000" dirty="0"/>
              <a:t>INFORMED (HEURISTIC) </a:t>
            </a:r>
            <a:br>
              <a:rPr lang="en-US" sz="4000" dirty="0"/>
            </a:br>
            <a:r>
              <a:rPr lang="en-US" sz="4000" dirty="0"/>
              <a:t>SEARCH STRATEGIES</a:t>
            </a:r>
          </a:p>
        </p:txBody>
      </p:sp>
      <p:sp>
        <p:nvSpPr>
          <p:cNvPr id="3" name="Subtitle 2"/>
          <p:cNvSpPr>
            <a:spLocks noGrp="1"/>
          </p:cNvSpPr>
          <p:nvPr>
            <p:ph type="subTitle" idx="1"/>
          </p:nvPr>
        </p:nvSpPr>
        <p:spPr>
          <a:xfrm>
            <a:off x="476205" y="1532427"/>
            <a:ext cx="2789509" cy="484632"/>
          </a:xfrm>
        </p:spPr>
        <p:txBody>
          <a:bodyPr>
            <a:normAutofit/>
          </a:bodyPr>
          <a:lstStyle/>
          <a:p>
            <a:r>
              <a:rPr lang="en-US" dirty="0"/>
              <a:t>Course Code:  </a:t>
            </a:r>
            <a:r>
              <a:rPr lang="en-US" b="1" dirty="0"/>
              <a:t>CSC4226 </a:t>
            </a:r>
            <a:endParaRPr lang="en-US" dirty="0"/>
          </a:p>
        </p:txBody>
      </p:sp>
      <p:sp>
        <p:nvSpPr>
          <p:cNvPr id="4" name="TextBox 3"/>
          <p:cNvSpPr txBox="1"/>
          <p:nvPr/>
        </p:nvSpPr>
        <p:spPr>
          <a:xfrm>
            <a:off x="76971" y="2446757"/>
            <a:ext cx="9024614" cy="707886"/>
          </a:xfrm>
          <a:prstGeom prst="rect">
            <a:avLst/>
          </a:prstGeom>
          <a:noFill/>
        </p:spPr>
        <p:txBody>
          <a:bodyPr wrap="square" rtlCol="0">
            <a:spAutoFit/>
          </a:bodyPr>
          <a:lstStyle/>
          <a:p>
            <a:pPr algn="ctr"/>
            <a:r>
              <a:rPr lang="en-US" sz="2000" b="1" dirty="0">
                <a:solidFill>
                  <a:srgbClr val="0070C0"/>
                </a:solidFill>
                <a:latin typeface="Arial" panose="020B0604020202020204" pitchFamily="34" charset="0"/>
                <a:cs typeface="Arial" panose="020B0604020202020204" pitchFamily="34" charset="0"/>
              </a:rPr>
              <a:t>Dept. of Computer Science</a:t>
            </a:r>
          </a:p>
          <a:p>
            <a:pPr algn="ctr"/>
            <a:r>
              <a:rPr lang="en-US" sz="2000" b="1" dirty="0">
                <a:solidFill>
                  <a:srgbClr val="0070C0"/>
                </a:solidFill>
                <a:latin typeface="Arial" panose="020B0604020202020204" pitchFamily="34" charset="0"/>
                <a:cs typeface="Arial" panose="020B0604020202020204" pitchFamily="34" charset="0"/>
              </a:rPr>
              <a:t>Faculty of Science and Technology</a:t>
            </a:r>
            <a:endParaRPr lang="en-US" sz="2400" b="1" dirty="0">
              <a:solidFill>
                <a:srgbClr val="0070C0"/>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29FF08AD-7519-4C4A-8E0D-640DF5BB5E58}"/>
              </a:ext>
            </a:extLst>
          </p:cNvPr>
          <p:cNvGraphicFramePr>
            <a:graphicFrameLocks noGrp="1"/>
          </p:cNvGraphicFramePr>
          <p:nvPr/>
        </p:nvGraphicFramePr>
        <p:xfrm>
          <a:off x="476205" y="5186042"/>
          <a:ext cx="8335798" cy="1018816"/>
        </p:xfrm>
        <a:graphic>
          <a:graphicData uri="http://schemas.openxmlformats.org/drawingml/2006/table">
            <a:tbl>
              <a:tblPr firstRow="1" bandRow="1">
                <a:tableStyleId>{D7AC3CCA-C797-4891-BE02-D94E43425B78}</a:tableStyleId>
              </a:tblPr>
              <a:tblGrid>
                <a:gridCol w="1483224">
                  <a:extLst>
                    <a:ext uri="{9D8B030D-6E8A-4147-A177-3AD203B41FA5}">
                      <a16:colId xmlns:a16="http://schemas.microsoft.com/office/drawing/2014/main" val="3905988420"/>
                    </a:ext>
                  </a:extLst>
                </a:gridCol>
                <a:gridCol w="1397725">
                  <a:extLst>
                    <a:ext uri="{9D8B030D-6E8A-4147-A177-3AD203B41FA5}">
                      <a16:colId xmlns:a16="http://schemas.microsoft.com/office/drawing/2014/main" val="2889894460"/>
                    </a:ext>
                  </a:extLst>
                </a:gridCol>
                <a:gridCol w="1227909">
                  <a:extLst>
                    <a:ext uri="{9D8B030D-6E8A-4147-A177-3AD203B41FA5}">
                      <a16:colId xmlns:a16="http://schemas.microsoft.com/office/drawing/2014/main" val="3023211198"/>
                    </a:ext>
                  </a:extLst>
                </a:gridCol>
                <a:gridCol w="1541417">
                  <a:extLst>
                    <a:ext uri="{9D8B030D-6E8A-4147-A177-3AD203B41FA5}">
                      <a16:colId xmlns:a16="http://schemas.microsoft.com/office/drawing/2014/main" val="1762131981"/>
                    </a:ext>
                  </a:extLst>
                </a:gridCol>
                <a:gridCol w="1240971">
                  <a:extLst>
                    <a:ext uri="{9D8B030D-6E8A-4147-A177-3AD203B41FA5}">
                      <a16:colId xmlns:a16="http://schemas.microsoft.com/office/drawing/2014/main" val="445458238"/>
                    </a:ext>
                  </a:extLst>
                </a:gridCol>
                <a:gridCol w="1444552">
                  <a:extLst>
                    <a:ext uri="{9D8B030D-6E8A-4147-A177-3AD203B41FA5}">
                      <a16:colId xmlns:a16="http://schemas.microsoft.com/office/drawing/2014/main" val="1508364941"/>
                    </a:ext>
                  </a:extLst>
                </a:gridCol>
              </a:tblGrid>
              <a:tr h="378736">
                <a:tc>
                  <a:txBody>
                    <a:bodyPr/>
                    <a:lstStyle/>
                    <a:p>
                      <a:r>
                        <a:rPr lang="en-US" dirty="0"/>
                        <a:t>Lecture No:</a:t>
                      </a:r>
                    </a:p>
                  </a:txBody>
                  <a:tcPr/>
                </a:tc>
                <a:tc>
                  <a:txBody>
                    <a:bodyPr/>
                    <a:lstStyle/>
                    <a:p>
                      <a:r>
                        <a:rPr lang="en-US" dirty="0"/>
                        <a:t>Four (4)</a:t>
                      </a:r>
                    </a:p>
                  </a:txBody>
                  <a:tcPr/>
                </a:tc>
                <a:tc>
                  <a:txBody>
                    <a:bodyPr/>
                    <a:lstStyle/>
                    <a:p>
                      <a:r>
                        <a:rPr lang="en-US" dirty="0"/>
                        <a:t>Week No:</a:t>
                      </a:r>
                    </a:p>
                  </a:txBody>
                  <a:tcPr/>
                </a:tc>
                <a:tc>
                  <a:txBody>
                    <a:bodyPr/>
                    <a:lstStyle/>
                    <a:p>
                      <a:r>
                        <a:rPr lang="en-US" dirty="0"/>
                        <a:t>Four (4)</a:t>
                      </a:r>
                    </a:p>
                  </a:txBody>
                  <a:tcPr/>
                </a:tc>
                <a:tc>
                  <a:txBody>
                    <a:bodyPr/>
                    <a:lstStyle/>
                    <a:p>
                      <a:r>
                        <a:rPr lang="en-US" dirty="0"/>
                        <a:t>Semester:</a:t>
                      </a:r>
                    </a:p>
                  </a:txBody>
                  <a:tcPr/>
                </a:tc>
                <a:tc>
                  <a:txBody>
                    <a:bodyPr/>
                    <a:lstStyle/>
                    <a:p>
                      <a:endParaRPr lang="en-US" dirty="0"/>
                    </a:p>
                  </a:txBody>
                  <a:tcPr/>
                </a:tc>
                <a:extLst>
                  <a:ext uri="{0D108BD9-81ED-4DB2-BD59-A6C34878D82A}">
                    <a16:rowId xmlns:a16="http://schemas.microsoft.com/office/drawing/2014/main" val="2197040212"/>
                  </a:ext>
                </a:extLst>
              </a:tr>
              <a:tr h="3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Lecturer:</a:t>
                      </a:r>
                    </a:p>
                  </a:txBody>
                  <a:tcPr/>
                </a:tc>
                <a:tc gridSpan="5">
                  <a:txBody>
                    <a:bodyPr/>
                    <a:lstStyle/>
                    <a:p>
                      <a:r>
                        <a:rPr lang="en-US" i="1" dirty="0"/>
                        <a:t>Dr. Muhammad Firoz Mridha, Associate Professor, Dept of CS</a:t>
                      </a:r>
                    </a:p>
                    <a:p>
                      <a:r>
                        <a:rPr lang="en-US" i="1"/>
                        <a:t>Email: firoz.mridha@aiub.edu</a:t>
                      </a:r>
                      <a:endParaRPr lang="en-US" i="1" dirty="0"/>
                    </a:p>
                  </a:txBody>
                  <a:tcPr/>
                </a:tc>
                <a:tc hMerge="1">
                  <a:txBody>
                    <a:bodyPr/>
                    <a:lstStyle/>
                    <a:p>
                      <a:endParaRPr lang="en-FI"/>
                    </a:p>
                  </a:txBody>
                  <a:tcPr/>
                </a:tc>
                <a:tc hMerge="1">
                  <a:txBody>
                    <a:bodyPr/>
                    <a:lstStyle/>
                    <a:p>
                      <a:endParaRPr lang="en-FI"/>
                    </a:p>
                  </a:txBody>
                  <a:tcPr/>
                </a:tc>
                <a:tc hMerge="1">
                  <a:txBody>
                    <a:bodyPr/>
                    <a:lstStyle/>
                    <a:p>
                      <a:endParaRPr lang="en-FI"/>
                    </a:p>
                  </a:txBody>
                  <a:tcPr/>
                </a:tc>
                <a:tc hMerge="1">
                  <a:txBody>
                    <a:bodyPr/>
                    <a:lstStyle/>
                    <a:p>
                      <a:endParaRPr lang="en-FI"/>
                    </a:p>
                  </a:txBody>
                  <a:tcPr/>
                </a:tc>
                <a:extLst>
                  <a:ext uri="{0D108BD9-81ED-4DB2-BD59-A6C34878D82A}">
                    <a16:rowId xmlns:a16="http://schemas.microsoft.com/office/drawing/2014/main" val="2091734565"/>
                  </a:ext>
                </a:extLst>
              </a:tr>
            </a:tbl>
          </a:graphicData>
        </a:graphic>
      </p:graphicFrame>
      <p:sp>
        <p:nvSpPr>
          <p:cNvPr id="8" name="Subtitle 2">
            <a:extLst>
              <a:ext uri="{FF2B5EF4-FFF2-40B4-BE49-F238E27FC236}">
                <a16:creationId xmlns:a16="http://schemas.microsoft.com/office/drawing/2014/main" id="{FF0F860A-68ED-3A45-9B2E-50E8CE1BC6B7}"/>
              </a:ext>
            </a:extLst>
          </p:cNvPr>
          <p:cNvSpPr txBox="1">
            <a:spLocks/>
          </p:cNvSpPr>
          <p:nvPr/>
        </p:nvSpPr>
        <p:spPr>
          <a:xfrm>
            <a:off x="2786003" y="1524312"/>
            <a:ext cx="5232579" cy="48463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buClr>
                <a:schemeClr val="bg1">
                  <a:lumMod val="65000"/>
                </a:schemeClr>
              </a:buClr>
              <a:buSzPct val="90000"/>
              <a:buFont typeface="Wingdings" pitchFamily="2" charset="2"/>
              <a:buNone/>
              <a:defRPr sz="1800" kern="1200">
                <a:solidFill>
                  <a:schemeClr val="bg1"/>
                </a:solidFill>
                <a:latin typeface="+mn-lt"/>
                <a:ea typeface="+mn-ea"/>
                <a:cs typeface="+mn-cs"/>
              </a:defRPr>
            </a:lvl1pPr>
            <a:lvl2pPr marL="457200" indent="0" algn="ctr" defTabSz="914400" rtl="0" eaLnBrk="1" latinLnBrk="0" hangingPunct="1">
              <a:spcBef>
                <a:spcPts val="600"/>
              </a:spcBef>
              <a:buClr>
                <a:schemeClr val="tx1">
                  <a:lumMod val="75000"/>
                  <a:lumOff val="25000"/>
                </a:schemeClr>
              </a:buClr>
              <a:buSzPct val="90000"/>
              <a:buFont typeface="Wingdings" pitchFamily="2" charset="2"/>
              <a:buNone/>
              <a:defRPr sz="22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bg1">
                  <a:lumMod val="65000"/>
                </a:schemeClr>
              </a:buClr>
              <a:buSzPct val="90000"/>
              <a:buFont typeface="Wingdings" pitchFamily="2" charset="2"/>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tx1">
                  <a:lumMod val="75000"/>
                  <a:lumOff val="25000"/>
                </a:schemeClr>
              </a:buClr>
              <a:buSzPct val="90000"/>
              <a:buFont typeface="Wingdings"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bg1">
                  <a:lumMod val="65000"/>
                </a:schemeClr>
              </a:buClr>
              <a:buSzPct val="90000"/>
              <a:buFont typeface="Wingdings"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75000"/>
                  <a:lumOff val="25000"/>
                </a:schemeClr>
              </a:buClr>
              <a:buSzPct val="90000"/>
              <a:buFont typeface="Wingdings" pitchFamily="2"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bg1">
                  <a:lumMod val="65000"/>
                </a:schemeClr>
              </a:buClr>
              <a:buSzPct val="90000"/>
              <a:buFont typeface="Wingdings" pitchFamily="2" charset="2"/>
              <a:buNone/>
              <a:defRPr lang="en-US" sz="1800" kern="1200">
                <a:solidFill>
                  <a:schemeClr val="tx1">
                    <a:tint val="75000"/>
                  </a:schemeClr>
                </a:solidFill>
                <a:latin typeface="+mn-lt"/>
                <a:ea typeface="+mn-ea"/>
                <a:cs typeface="+mn-cs"/>
              </a:defRPr>
            </a:lvl9pPr>
          </a:lstStyle>
          <a:p>
            <a:r>
              <a:rPr lang="en-US" dirty="0"/>
              <a:t>Course Title:  </a:t>
            </a:r>
            <a:r>
              <a:rPr lang="en-US" b="1" dirty="0"/>
              <a:t>Artificial Intelligence and Expert System </a:t>
            </a:r>
            <a:endParaRPr lang="en-US" dirty="0"/>
          </a:p>
        </p:txBody>
      </p:sp>
    </p:spTree>
    <p:extLst>
      <p:ext uri="{BB962C8B-B14F-4D97-AF65-F5344CB8AC3E}">
        <p14:creationId xmlns:p14="http://schemas.microsoft.com/office/powerpoint/2010/main" val="7972520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OUTLINE</a:t>
            </a:r>
          </a:p>
        </p:txBody>
      </p:sp>
      <p:sp>
        <p:nvSpPr>
          <p:cNvPr id="3" name="Subtitle 2"/>
          <p:cNvSpPr>
            <a:spLocks noGrp="1"/>
          </p:cNvSpPr>
          <p:nvPr>
            <p:ph type="subTitle" idx="1"/>
          </p:nvPr>
        </p:nvSpPr>
        <p:spPr>
          <a:xfrm>
            <a:off x="486697" y="2363928"/>
            <a:ext cx="7754112" cy="3009930"/>
          </a:xfrm>
        </p:spPr>
        <p:txBody>
          <a:bodyPr>
            <a:normAutofit/>
          </a:bodyPr>
          <a:lstStyle/>
          <a:p>
            <a:pPr marL="342900" indent="-342900">
              <a:buAutoNum type="arabicPeriod"/>
            </a:pPr>
            <a:r>
              <a:rPr lang="en-US" sz="2000" b="1" dirty="0">
                <a:solidFill>
                  <a:schemeClr val="tx1"/>
                </a:solidFill>
              </a:rPr>
              <a:t>BEST-FIRST SEARCH</a:t>
            </a:r>
          </a:p>
          <a:p>
            <a:pPr marL="342900" indent="-342900">
              <a:buAutoNum type="arabicPeriod"/>
            </a:pPr>
            <a:endParaRPr lang="en-US" b="1" dirty="0">
              <a:solidFill>
                <a:schemeClr val="tx1"/>
              </a:solidFill>
            </a:endParaRPr>
          </a:p>
          <a:p>
            <a:pPr marL="342900" indent="-342900">
              <a:buAutoNum type="arabicPeriod"/>
            </a:pPr>
            <a:r>
              <a:rPr lang="en-US" b="1" dirty="0">
                <a:solidFill>
                  <a:schemeClr val="tx1"/>
                </a:solidFill>
              </a:rPr>
              <a:t>GREEDY BEST-FIRST SEARCH</a:t>
            </a:r>
          </a:p>
          <a:p>
            <a:pPr marL="342900" indent="-342900">
              <a:buAutoNum type="arabicPeriod"/>
            </a:pPr>
            <a:endParaRPr lang="en-US" b="1" dirty="0">
              <a:solidFill>
                <a:schemeClr val="tx1"/>
              </a:solidFill>
            </a:endParaRPr>
          </a:p>
          <a:p>
            <a:pPr marL="342900" indent="-342900">
              <a:buAutoNum type="arabicPeriod"/>
            </a:pPr>
            <a:r>
              <a:rPr lang="en-US" sz="2000" b="1" dirty="0">
                <a:solidFill>
                  <a:schemeClr val="tx1"/>
                </a:solidFill>
              </a:rPr>
              <a:t>A* SEARCH</a:t>
            </a:r>
          </a:p>
          <a:p>
            <a:pPr marL="342900" indent="-342900">
              <a:buAutoNum type="arabicPeriod"/>
            </a:pPr>
            <a:endParaRPr lang="en-US" sz="2000" dirty="0">
              <a:solidFill>
                <a:schemeClr val="tx1"/>
              </a:solidFill>
            </a:endParaRPr>
          </a:p>
          <a:p>
            <a:pPr marL="342900" indent="-342900">
              <a:buAutoNum type="arabicPeriod"/>
            </a:pPr>
            <a:r>
              <a:rPr lang="en-US" sz="2000" b="1" dirty="0">
                <a:solidFill>
                  <a:schemeClr val="tx1"/>
                </a:solidFill>
              </a:rPr>
              <a:t>CONDITIONS FOR OPTIMALITY</a:t>
            </a:r>
          </a:p>
          <a:p>
            <a:pPr marL="342900" indent="-342900">
              <a:buAutoNum type="arabicPeriod"/>
            </a:pPr>
            <a:endParaRPr lang="en-US" sz="2000" b="1" dirty="0">
              <a:solidFill>
                <a:schemeClr val="tx1"/>
              </a:solidFill>
            </a:endParaRPr>
          </a:p>
          <a:p>
            <a:pPr marL="342900" indent="-342900">
              <a:buAutoNum type="arabicPeriod"/>
            </a:pPr>
            <a:r>
              <a:rPr lang="en-US" sz="2000" b="1" dirty="0">
                <a:solidFill>
                  <a:schemeClr val="tx1"/>
                </a:solidFill>
              </a:rPr>
              <a:t>OPTIMALITY OF A*</a:t>
            </a:r>
            <a:endParaRPr lang="en-US" sz="2000" dirty="0">
              <a:solidFill>
                <a:schemeClr val="tx1"/>
              </a:solidFill>
            </a:endParaRPr>
          </a:p>
        </p:txBody>
      </p:sp>
    </p:spTree>
    <p:extLst>
      <p:ext uri="{BB962C8B-B14F-4D97-AF65-F5344CB8AC3E}">
        <p14:creationId xmlns:p14="http://schemas.microsoft.com/office/powerpoint/2010/main" val="3328889248"/>
      </p:ext>
    </p:extLst>
  </p:cSld>
  <p:clrMapOvr>
    <a:masterClrMapping/>
  </p:clrMapOvr>
</p:sld>
</file>

<file path=ppt/theme/theme1.xml><?xml version="1.0" encoding="utf-8"?>
<a:theme xmlns:a="http://schemas.openxmlformats.org/drawingml/2006/main" name="Spectrum">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pectrum">
      <a:majorFont>
        <a:latin typeface="Corbel"/>
        <a:ea typeface=""/>
        <a:cs typeface=""/>
        <a:font script="Jpan" typeface="ＭＳ ゴシック"/>
        <a:font script="Hans" typeface="宋体"/>
        <a:font script="Hant" typeface="新細明體"/>
      </a:majorFont>
      <a:minorFont>
        <a:latin typeface="Calibri"/>
        <a:ea typeface=""/>
        <a:cs typeface=""/>
        <a:font script="Jpan" typeface="ＭＳ ゴシック"/>
        <a:font script="Hans" typeface="宋体"/>
        <a:font script="Hant" typeface="新細明體"/>
      </a:minorFont>
    </a:fontScheme>
    <a:fmtScheme name="Spectrum">
      <a:fillStyleLst>
        <a:solidFill>
          <a:schemeClr val="phClr"/>
        </a:solidFill>
        <a:gradFill rotWithShape="1">
          <a:gsLst>
            <a:gs pos="0">
              <a:schemeClr val="phClr">
                <a:tint val="100000"/>
                <a:shade val="70000"/>
                <a:satMod val="150000"/>
              </a:schemeClr>
            </a:gs>
            <a:gs pos="100000">
              <a:schemeClr val="phClr">
                <a:tint val="95000"/>
                <a:satMod val="150000"/>
              </a:schemeClr>
            </a:gs>
          </a:gsLst>
          <a:lin ang="16200000" scaled="1"/>
        </a:gradFill>
        <a:gradFill rotWithShape="1">
          <a:gsLst>
            <a:gs pos="0">
              <a:schemeClr val="phClr">
                <a:tint val="95000"/>
                <a:shade val="70000"/>
                <a:satMod val="150000"/>
              </a:schemeClr>
            </a:gs>
            <a:gs pos="100000">
              <a:schemeClr val="phClr">
                <a:tint val="100000"/>
                <a:shade val="100000"/>
                <a:satMod val="150000"/>
              </a:schemeClr>
            </a:gs>
          </a:gsLst>
          <a:lin ang="16200000" scaled="0"/>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6600000" sx="101000" sy="101000" rotWithShape="0">
              <a:srgbClr val="000000">
                <a:alpha val="75000"/>
              </a:srgbClr>
            </a:outerShdw>
          </a:effectLst>
        </a:effectStyle>
        <a:effectStyle>
          <a:effectLst>
            <a:outerShdw blurRad="50800" dir="5400000" sx="105000" sy="105000" algn="ctr" rotWithShape="0">
              <a:srgbClr val="000000">
                <a:alpha val="40000"/>
              </a:srgbClr>
            </a:outerShdw>
          </a:effectLst>
          <a:scene3d>
            <a:camera prst="orthographicFront">
              <a:rot lat="0" lon="0" rev="0"/>
            </a:camera>
            <a:lightRig rig="balanced" dir="t">
              <a:rot lat="0" lon="0" rev="4800000"/>
            </a:lightRig>
          </a:scene3d>
          <a:sp3d prstMaterial="matte">
            <a:bevelT w="635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810BBF67D7AB47AE77F6C7A7504E11" ma:contentTypeVersion="0" ma:contentTypeDescription="Create a new document." ma:contentTypeScope="" ma:versionID="a248ef2cc14f185a9cb0052211741135">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C4F4F3-9674-44B5-8F8F-C2C0E6CB29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68EB694-2726-40F4-A72E-214956CBD458}">
  <ds:schemaRefs>
    <ds:schemaRef ds:uri="http://schemas.microsoft.com/sharepoint/v3/contenttype/forms"/>
  </ds:schemaRefs>
</ds:datastoreItem>
</file>

<file path=customXml/itemProps3.xml><?xml version="1.0" encoding="utf-8"?>
<ds:datastoreItem xmlns:ds="http://schemas.openxmlformats.org/officeDocument/2006/customXml" ds:itemID="{EE002FE2-7132-4605-AD61-CA94813328F8}">
  <ds:schemaRefs>
    <ds:schemaRef ds:uri="603b39ce-bc5c-4c52-9587-8d51f170ccff"/>
    <ds:schemaRef ds:uri="http://purl.org/dc/elements/1.1/"/>
    <ds:schemaRef ds:uri="http://schemas.microsoft.com/office/2006/documentManagement/types"/>
    <ds:schemaRef ds:uri="6cf85ae2-d64d-4368-a654-6c1f919ebb5f"/>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Spectrum.thmx</Template>
  <TotalTime>1021</TotalTime>
  <Words>6561</Words>
  <Application>Microsoft Office PowerPoint</Application>
  <PresentationFormat>On-screen Show (4:3)</PresentationFormat>
  <Paragraphs>678</Paragraphs>
  <Slides>139</Slides>
  <Notes>19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139</vt:i4>
      </vt:variant>
    </vt:vector>
  </HeadingPairs>
  <TitlesOfParts>
    <vt:vector size="155" baseType="lpstr">
      <vt:lpstr>_PDMS_IslamicFont</vt:lpstr>
      <vt:lpstr>Arial</vt:lpstr>
      <vt:lpstr>Arial Unicode MS</vt:lpstr>
      <vt:lpstr>Calibri</vt:lpstr>
      <vt:lpstr>CMMI10</vt:lpstr>
      <vt:lpstr>CMR10</vt:lpstr>
      <vt:lpstr>Corbel</vt:lpstr>
      <vt:lpstr>Forte</vt:lpstr>
      <vt:lpstr>Georgia</vt:lpstr>
      <vt:lpstr>Helvetica-Narrow</vt:lpstr>
      <vt:lpstr>Tahoma</vt:lpstr>
      <vt:lpstr>Times New Roman</vt:lpstr>
      <vt:lpstr>Times-Bold</vt:lpstr>
      <vt:lpstr>Times-Roman</vt:lpstr>
      <vt:lpstr>Wingdings</vt:lpstr>
      <vt:lpstr>Spectrum</vt:lpstr>
      <vt:lpstr>AI: Introduction</vt:lpstr>
      <vt:lpstr>Lecture Outline</vt:lpstr>
      <vt:lpstr>Course Objectives</vt:lpstr>
      <vt:lpstr>What is Artificial Intelligence ?</vt:lpstr>
      <vt:lpstr>Definition of AI:  Outlined in Textbox</vt:lpstr>
      <vt:lpstr>Intelligent Behavior</vt:lpstr>
      <vt:lpstr>Understanding AI</vt:lpstr>
      <vt:lpstr>Types of AI</vt:lpstr>
      <vt:lpstr>Types of AI</vt:lpstr>
      <vt:lpstr>Goals of AI</vt:lpstr>
      <vt:lpstr>Goal of AI</vt:lpstr>
      <vt:lpstr>AI Approaches</vt:lpstr>
      <vt:lpstr>AI Approaches</vt:lpstr>
      <vt:lpstr>AI Approaches</vt:lpstr>
      <vt:lpstr>AI Approaches</vt:lpstr>
      <vt:lpstr>AI Approaches</vt:lpstr>
      <vt:lpstr>AI Approaches</vt:lpstr>
      <vt:lpstr>PowerPoint Presentation</vt:lpstr>
      <vt:lpstr>Lecture Outline</vt:lpstr>
      <vt:lpstr>INTELLIGENT AGENT</vt:lpstr>
      <vt:lpstr>AGENT V/S PROGRAM</vt:lpstr>
      <vt:lpstr>WHAT IS AN AGENT ?</vt:lpstr>
      <vt:lpstr>ROBOTS AND THEIR APPLICATION</vt:lpstr>
      <vt:lpstr>TAXONOMY OF  AUTONOMOUS AGENT</vt:lpstr>
      <vt:lpstr>AGENT TOPOLOGY</vt:lpstr>
      <vt:lpstr>DESIRABLE PROPERTIES OF AGENT</vt:lpstr>
      <vt:lpstr>DESIRABLE PROPERTIES OF AGENT</vt:lpstr>
      <vt:lpstr>DESIRABLE PROPERTIES OF AGENT</vt:lpstr>
      <vt:lpstr>AGENT AND ENVIRONMENT</vt:lpstr>
      <vt:lpstr>AGENT FUNCTION</vt:lpstr>
      <vt:lpstr>VACUUM CLEANING AGENT</vt:lpstr>
      <vt:lpstr> GOOD BEHAVIOR:  THE CONCEPT OF RATIONALITY </vt:lpstr>
      <vt:lpstr>RATIONAL AGENT</vt:lpstr>
      <vt:lpstr>RATIONALITY</vt:lpstr>
      <vt:lpstr> SPECIFYING THE TASK ENVIRONMENT: PEAS DESCRIPTION </vt:lpstr>
      <vt:lpstr>PEAS: Examples</vt:lpstr>
      <vt:lpstr>PROPERTIES OF   TASK ENVIRONMENT </vt:lpstr>
      <vt:lpstr>PROPERTIES OF   TASK ENVIRONMENT </vt:lpstr>
      <vt:lpstr>TASK ENVIRONMENT: EXAMPLES</vt:lpstr>
      <vt:lpstr>THE STRUCTURE OF AGENTS</vt:lpstr>
      <vt:lpstr>AGENT EXAMPLE:  TABLE DRIVEN AGENT</vt:lpstr>
      <vt:lpstr> TABLE-DRIVEN-AGENT </vt:lpstr>
      <vt:lpstr>VACUUM CLEANING AGENT: Table Driven</vt:lpstr>
      <vt:lpstr>Table Drives</vt:lpstr>
      <vt:lpstr>LIMITATION OF  TABLE-DRIVEN AGENT</vt:lpstr>
      <vt:lpstr>BASIC KINDS OF  AGENT PROGRAMS</vt:lpstr>
      <vt:lpstr> SIMPLE REFLEX AGENTS </vt:lpstr>
      <vt:lpstr>PowerPoint Presentation</vt:lpstr>
      <vt:lpstr> MODEL-BASED REFLEX AGENTS </vt:lpstr>
      <vt:lpstr>PowerPoint Presentation</vt:lpstr>
      <vt:lpstr>GOAL-BASED AGENT</vt:lpstr>
      <vt:lpstr> UTILITY-BASED AGENTS  </vt:lpstr>
      <vt:lpstr>PowerPoint Presentation</vt:lpstr>
      <vt:lpstr>LEARNING AGENT</vt:lpstr>
      <vt:lpstr>HOW COMPONENT OF  AGENT PROGRAMS WORK</vt:lpstr>
      <vt:lpstr>PowerPoint Presentation</vt:lpstr>
      <vt:lpstr>   Solving Problem by Searching : Uninformed Search</vt:lpstr>
      <vt:lpstr>Lecture Outline</vt:lpstr>
      <vt:lpstr>PROBLEM SOLVING AGENTS</vt:lpstr>
      <vt:lpstr>FORMULATE-SEARCH-EXECUTE</vt:lpstr>
      <vt:lpstr> GOAL FORMULATION  </vt:lpstr>
      <vt:lpstr>PROBLEM FORMULATION: BASED ON ENVIRONMENT</vt:lpstr>
      <vt:lpstr>SEARCH-SOLUTION-EXECUTE: OPEN LOOP SYSTEM</vt:lpstr>
      <vt:lpstr>WELL-DEFINED PROBLEMS</vt:lpstr>
      <vt:lpstr>TOY PROBLEMS</vt:lpstr>
      <vt:lpstr>VACUUM WORLD: PROBLEM FORMULATION</vt:lpstr>
      <vt:lpstr>8-PUZZLE: PROBLEM FORMULATION</vt:lpstr>
      <vt:lpstr>SEARCHING FOR SOLUTIONS</vt:lpstr>
      <vt:lpstr>SEARCH TREE</vt:lpstr>
      <vt:lpstr>SEARCH STRATEGY</vt:lpstr>
      <vt:lpstr>TREE SEARCH / GRAPH SEARCH</vt:lpstr>
      <vt:lpstr>INFRASTRUCTURE  FOR SEARCH ALGORITHMS</vt:lpstr>
      <vt:lpstr>FRONTIER [FRINGE]</vt:lpstr>
      <vt:lpstr>MEASURING PROBLEM-SOLVING PERFORMANCE</vt:lpstr>
      <vt:lpstr>SEARCH ALGORITHMS</vt:lpstr>
      <vt:lpstr>UNINFORMED  SEARCH STRATEGIES</vt:lpstr>
      <vt:lpstr>BREADTH-FIRST SEARCH</vt:lpstr>
      <vt:lpstr>BREADTH-FIRST SEARCH: PSEUDOCODE</vt:lpstr>
      <vt:lpstr>BREADTH-FIRST SEARCH:  FOUR CRITERIA</vt:lpstr>
      <vt:lpstr>BREADTH-FIRST SEARCH: MEMORY REQUIREMENTS</vt:lpstr>
      <vt:lpstr>UNIFORM-COST SEARCH</vt:lpstr>
      <vt:lpstr>UNIFORM-COST SEARCH: PSEUDOCODE</vt:lpstr>
      <vt:lpstr>UNIFORM-COST SEARCH: ILLUSTRATION</vt:lpstr>
      <vt:lpstr>UNIFORM-COST SEARCH: OPTIMALITY</vt:lpstr>
      <vt:lpstr>UNIFORM-COST SEARCH: COMPLETENESS &amp; COMPLEXITY</vt:lpstr>
      <vt:lpstr>DEPTH-FIRST SEARCH</vt:lpstr>
      <vt:lpstr>DEPTH-FIRST SEARCH: SEARCH TREE</vt:lpstr>
      <vt:lpstr>DEPTH-FIRST SEARCH: Optimality, Complexity, Completeness</vt:lpstr>
      <vt:lpstr>DFS v/s BFS</vt:lpstr>
      <vt:lpstr>DFS v/s BFS</vt:lpstr>
      <vt:lpstr>DEPTH-LIMITED SEARCH</vt:lpstr>
      <vt:lpstr>DEPTH-LIMITED SEARCH: PSEUDOCODE</vt:lpstr>
      <vt:lpstr>ITERATIVE DEEPENING  DEPTH-FIRST SEARCH</vt:lpstr>
      <vt:lpstr>ITERATIVE DEEPENING  DEPTH-FIRST SEARCH TREE</vt:lpstr>
      <vt:lpstr>IDP: COMPLEXITY</vt:lpstr>
      <vt:lpstr>BIDIRECTIONAL SEARCH</vt:lpstr>
      <vt:lpstr>COMPARING  UNINFORMED SEARCH STRATEGIES</vt:lpstr>
      <vt:lpstr>INFORMED (HEURISTIC)  SEARCH STRATEGIES</vt:lpstr>
      <vt:lpstr>LECTURE OUTLINE</vt:lpstr>
      <vt:lpstr>Romania with step costs in km</vt:lpstr>
      <vt:lpstr>INFORMED  SEARCH STRATEGY</vt:lpstr>
      <vt:lpstr>BEST-FIRST SEARCH</vt:lpstr>
      <vt:lpstr>HEURISTIC SEARCH COMPARED WITH BLIND SEARCH</vt:lpstr>
      <vt:lpstr>HEURISTIC FUNCTION</vt:lpstr>
      <vt:lpstr>GREEDY BEST-FIRST SEARCH</vt:lpstr>
      <vt:lpstr>STRAIGHT-LINE DISTANCE HEURISTIC</vt:lpstr>
      <vt:lpstr>GREEDY BEST-FIRST  TREE SEARCH</vt:lpstr>
      <vt:lpstr>A* SEARCH:  MINIMIZING THE TOTAL ESTIMATED SOLUTION COST</vt:lpstr>
      <vt:lpstr>PowerPoint Presentation</vt:lpstr>
      <vt:lpstr>A∗ SEARCH FOR BUCHAREST</vt:lpstr>
      <vt:lpstr>A∗ SEARCH FOR BUCHAREST</vt:lpstr>
      <vt:lpstr>CONDITIONS FOR OPTIMALITY: ADMISSIBILITY AND CONSISTENCY</vt:lpstr>
      <vt:lpstr>ADMISSIBILITY</vt:lpstr>
      <vt:lpstr>CONSISTENCY</vt:lpstr>
      <vt:lpstr>OPTIMALITY OF A*</vt:lpstr>
      <vt:lpstr>Local search algorithms</vt:lpstr>
      <vt:lpstr>Example: n-queens</vt:lpstr>
      <vt:lpstr>Hill-climbing search</vt:lpstr>
      <vt:lpstr>Hill-climbing search</vt:lpstr>
      <vt:lpstr>Hill-climbing search: 8-queens problem</vt:lpstr>
      <vt:lpstr>Hill-climbing search: 8-queens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Title</dc:title>
  <dc:creator>Mahbubul Syeed</dc:creator>
  <cp:lastModifiedBy>NOKIBUL ARFIN SIAM</cp:lastModifiedBy>
  <cp:revision>88</cp:revision>
  <dcterms:created xsi:type="dcterms:W3CDTF">2018-12-10T17:20:29Z</dcterms:created>
  <dcterms:modified xsi:type="dcterms:W3CDTF">2023-03-04T15:16:27Z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0x0101001F810BBF67D7AB47AE77F6C7A7504E11</vt:lpwstr>
  </property>
</Properties>
</file>